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9.svg" ContentType="image/svg+xml"/>
  <Override PartName="/ppt/media/image4.svg" ContentType="image/svg+xml"/>
  <Override PartName="/ppt/media/image6.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4" r:id="rId9"/>
    <p:sldId id="265" r:id="rId10"/>
    <p:sldId id="266" r:id="rId11"/>
    <p:sldId id="267" r:id="rId12"/>
    <p:sldId id="262" r:id="rId13"/>
    <p:sldId id="263" r:id="rId14"/>
  </p:sldIdLst>
  <p:sldSz cx="18288000" cy="10287000"/>
  <p:notesSz cx="6858000" cy="9144000"/>
  <p:embeddedFontLst>
    <p:embeddedFont>
      <p:font typeface="Roboto" panose="02000000000000000000"/>
      <p:regular r:id="rId18"/>
    </p:embeddedFont>
    <p:embeddedFont>
      <p:font typeface="Roboto Bold" panose="02000000000000000000"/>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sv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l="-6078" t="-10008" b="-15714"/>
            </a:stretch>
          </a:blipFill>
        </p:spPr>
      </p:sp>
      <p:grpSp>
        <p:nvGrpSpPr>
          <p:cNvPr id="3" name="Group 3"/>
          <p:cNvGrpSpPr/>
          <p:nvPr/>
        </p:nvGrpSpPr>
        <p:grpSpPr>
          <a:xfrm rot="0">
            <a:off x="672278" y="6135393"/>
            <a:ext cx="14440410" cy="3651395"/>
            <a:chOff x="0" y="0"/>
            <a:chExt cx="19253880" cy="4868527"/>
          </a:xfrm>
        </p:grpSpPr>
        <p:sp>
          <p:nvSpPr>
            <p:cNvPr id="4" name="TextBox 4"/>
            <p:cNvSpPr txBox="1"/>
            <p:nvPr/>
          </p:nvSpPr>
          <p:spPr>
            <a:xfrm>
              <a:off x="0" y="1747936"/>
              <a:ext cx="19253880" cy="1444428"/>
            </a:xfrm>
            <a:prstGeom prst="rect">
              <a:avLst/>
            </a:prstGeom>
          </p:spPr>
          <p:txBody>
            <a:bodyPr lIns="0" tIns="0" rIns="0" bIns="0" rtlCol="0" anchor="t">
              <a:spAutoFit/>
            </a:bodyPr>
            <a:lstStyle/>
            <a:p>
              <a:pPr>
                <a:lnSpc>
                  <a:spcPts val="8550"/>
                </a:lnSpc>
              </a:pPr>
              <a:r>
                <a:rPr lang="en-US" sz="7125">
                  <a:solidFill>
                    <a:srgbClr val="FFFFFF"/>
                  </a:solidFill>
                  <a:latin typeface="Roboto" panose="02000000000000000000"/>
                </a:rPr>
                <a:t>Đề tài: Xây dựng website bán đồ gỗ</a:t>
              </a:r>
              <a:endParaRPr lang="en-US" sz="7125">
                <a:solidFill>
                  <a:srgbClr val="FFFFFF"/>
                </a:solidFill>
                <a:latin typeface="Roboto" panose="02000000000000000000"/>
              </a:endParaRPr>
            </a:p>
          </p:txBody>
        </p:sp>
        <p:sp>
          <p:nvSpPr>
            <p:cNvPr id="5" name="TextBox 5"/>
            <p:cNvSpPr txBox="1"/>
            <p:nvPr/>
          </p:nvSpPr>
          <p:spPr>
            <a:xfrm>
              <a:off x="0" y="-15874"/>
              <a:ext cx="19253880" cy="707712"/>
            </a:xfrm>
            <a:prstGeom prst="rect">
              <a:avLst/>
            </a:prstGeom>
          </p:spPr>
          <p:txBody>
            <a:bodyPr lIns="0" tIns="0" rIns="0" bIns="0" rtlCol="0" anchor="t">
              <a:spAutoFit/>
            </a:bodyPr>
            <a:lstStyle/>
            <a:p>
              <a:pPr>
                <a:lnSpc>
                  <a:spcPts val="4200"/>
                </a:lnSpc>
              </a:pPr>
              <a:r>
                <a:rPr lang="en-US" sz="3500" spc="69">
                  <a:solidFill>
                    <a:srgbClr val="FFFFFF"/>
                  </a:solidFill>
                  <a:latin typeface="Roboto Bold" panose="02000000000000000000"/>
                </a:rPr>
                <a:t>HỌ VÀ TÊN: ĐÀM QUỐC DÂN</a:t>
              </a:r>
              <a:endParaRPr lang="en-US" sz="3500" spc="69">
                <a:solidFill>
                  <a:srgbClr val="FFFFFF"/>
                </a:solidFill>
                <a:latin typeface="Roboto Bold" panose="02000000000000000000"/>
              </a:endParaRPr>
            </a:p>
          </p:txBody>
        </p:sp>
        <p:sp>
          <p:nvSpPr>
            <p:cNvPr id="6" name="TextBox 6"/>
            <p:cNvSpPr txBox="1"/>
            <p:nvPr/>
          </p:nvSpPr>
          <p:spPr>
            <a:xfrm>
              <a:off x="0" y="4173322"/>
              <a:ext cx="19253880" cy="700496"/>
            </a:xfrm>
            <a:prstGeom prst="rect">
              <a:avLst/>
            </a:prstGeom>
          </p:spPr>
          <p:txBody>
            <a:bodyPr lIns="0" tIns="0" rIns="0" bIns="0" rtlCol="0" anchor="t">
              <a:spAutoFit/>
            </a:bodyPr>
            <a:lstStyle/>
            <a:p>
              <a:pPr>
                <a:lnSpc>
                  <a:spcPts val="4375"/>
                </a:lnSpc>
              </a:pPr>
              <a:r>
                <a:rPr lang="en-US" sz="3125" spc="62">
                  <a:solidFill>
                    <a:srgbClr val="FFBE40"/>
                  </a:solidFill>
                  <a:latin typeface="Roboto" panose="02000000000000000000"/>
                </a:rPr>
                <a:t>Lớp: DEV2306LM-NETCORE35</a:t>
              </a:r>
              <a:endParaRPr lang="en-US" sz="3125" spc="62">
                <a:solidFill>
                  <a:srgbClr val="FFBE40"/>
                </a:solidFill>
                <a:latin typeface="Roboto" panose="0200000000000000000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905000" y="1333500"/>
            <a:ext cx="14251940" cy="6766560"/>
          </a:xfrm>
          <a:prstGeom prst="rect">
            <a:avLst/>
          </a:prstGeom>
        </p:spPr>
      </p:pic>
      <p:sp>
        <p:nvSpPr>
          <p:cNvPr id="3" name="Text Box 2"/>
          <p:cNvSpPr txBox="1"/>
          <p:nvPr/>
        </p:nvSpPr>
        <p:spPr>
          <a:xfrm>
            <a:off x="4739005" y="8250555"/>
            <a:ext cx="8976995" cy="368300"/>
          </a:xfrm>
          <a:prstGeom prst="rect">
            <a:avLst/>
          </a:prstGeom>
          <a:noFill/>
        </p:spPr>
        <p:txBody>
          <a:bodyPr wrap="square" rtlCol="0">
            <a:spAutoFit/>
          </a:bodyPr>
          <a:p>
            <a:pPr algn="ctr"/>
            <a:r>
              <a:rPr lang="en-US"/>
              <a:t>Hình 3.4 Giao diện chính trang admin</a:t>
            </a:r>
            <a:endParaRPr lang="en-US"/>
          </a:p>
        </p:txBody>
      </p:sp>
      <p:sp>
        <p:nvSpPr>
          <p:cNvPr id="11" name="TextBox 11"/>
          <p:cNvSpPr txBox="1"/>
          <p:nvPr/>
        </p:nvSpPr>
        <p:spPr>
          <a:xfrm>
            <a:off x="11811000" y="3162300"/>
            <a:ext cx="5748655" cy="897255"/>
          </a:xfrm>
          <a:prstGeom prst="rect">
            <a:avLst/>
          </a:prstGeom>
        </p:spPr>
        <p:txBody>
          <a:bodyPr lIns="0" tIns="0" rIns="0" bIns="0" rtlCol="0" anchor="t">
            <a:spAutoFit/>
          </a:bodyPr>
          <a:p>
            <a:pPr marL="0" lvl="1" indent="0" algn="l">
              <a:lnSpc>
                <a:spcPts val="3500"/>
              </a:lnSpc>
              <a:spcBef>
                <a:spcPct val="0"/>
              </a:spcBef>
            </a:pPr>
            <a:endParaRPr lang="en-US" sz="2500">
              <a:solidFill>
                <a:srgbClr val="090909"/>
              </a:solidFill>
              <a:latin typeface="Roboto" panose="02000000000000000000"/>
            </a:endParaRPr>
          </a:p>
          <a:p>
            <a:pPr marL="0" lvl="1" indent="0" algn="l">
              <a:lnSpc>
                <a:spcPts val="3500"/>
              </a:lnSpc>
              <a:spcBef>
                <a:spcPct val="0"/>
              </a:spcBef>
            </a:pPr>
            <a:endParaRPr lang="en-US" sz="2500">
              <a:solidFill>
                <a:srgbClr val="090909"/>
              </a:solidFill>
              <a:latin typeface="Roboto" panose="020000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431122" y="1417535"/>
            <a:ext cx="6583744" cy="4700800"/>
            <a:chOff x="0" y="0"/>
            <a:chExt cx="8778325" cy="6267733"/>
          </a:xfrm>
        </p:grpSpPr>
        <p:sp>
          <p:nvSpPr>
            <p:cNvPr id="3" name="TextBox 3"/>
            <p:cNvSpPr txBox="1"/>
            <p:nvPr/>
          </p:nvSpPr>
          <p:spPr>
            <a:xfrm>
              <a:off x="0" y="-9525"/>
              <a:ext cx="8778325" cy="3870127"/>
            </a:xfrm>
            <a:prstGeom prst="rect">
              <a:avLst/>
            </a:prstGeom>
          </p:spPr>
          <p:txBody>
            <a:bodyPr lIns="0" tIns="0" rIns="0" bIns="0" rtlCol="0" anchor="t">
              <a:spAutoFit/>
            </a:bodyPr>
            <a:lstStyle/>
            <a:p>
              <a:pPr>
                <a:lnSpc>
                  <a:spcPts val="11400"/>
                </a:lnSpc>
              </a:pPr>
              <a:r>
                <a:rPr lang="en-US" sz="9500">
                  <a:solidFill>
                    <a:srgbClr val="090909"/>
                  </a:solidFill>
                  <a:latin typeface="Roboto Bold" panose="02000000000000000000"/>
                </a:rPr>
                <a:t>Chương 4: Tổng kết</a:t>
              </a:r>
              <a:endParaRPr lang="en-US" sz="9500">
                <a:solidFill>
                  <a:srgbClr val="090909"/>
                </a:solidFill>
                <a:latin typeface="Roboto Bold" panose="02000000000000000000"/>
              </a:endParaRPr>
            </a:p>
          </p:txBody>
        </p:sp>
        <p:sp>
          <p:nvSpPr>
            <p:cNvPr id="4" name="TextBox 4"/>
            <p:cNvSpPr txBox="1"/>
            <p:nvPr/>
          </p:nvSpPr>
          <p:spPr>
            <a:xfrm>
              <a:off x="0" y="6296606"/>
              <a:ext cx="8778325" cy="1799927"/>
            </a:xfrm>
            <a:prstGeom prst="rect">
              <a:avLst/>
            </a:prstGeom>
          </p:spPr>
          <p:txBody>
            <a:bodyPr lIns="0" tIns="0" rIns="0" bIns="0" rtlCol="0" anchor="t">
              <a:spAutoFit/>
            </a:bodyPr>
            <a:lstStyle/>
            <a:p>
              <a:pPr>
                <a:lnSpc>
                  <a:spcPts val="3600"/>
                </a:lnSpc>
              </a:pPr>
            </a:p>
            <a:p>
              <a:pPr>
                <a:lnSpc>
                  <a:spcPts val="3600"/>
                </a:lnSpc>
              </a:pPr>
            </a:p>
            <a:p>
              <a:pPr>
                <a:lnSpc>
                  <a:spcPts val="3600"/>
                </a:lnSpc>
              </a:pPr>
            </a:p>
          </p:txBody>
        </p:sp>
      </p:grpSp>
      <p:grpSp>
        <p:nvGrpSpPr>
          <p:cNvPr id="5" name="Group 5"/>
          <p:cNvGrpSpPr/>
          <p:nvPr/>
        </p:nvGrpSpPr>
        <p:grpSpPr>
          <a:xfrm rot="0">
            <a:off x="11108522" y="1403247"/>
            <a:ext cx="5748355" cy="1066460"/>
            <a:chOff x="0" y="-19050"/>
            <a:chExt cx="7664473" cy="1421946"/>
          </a:xfrm>
        </p:grpSpPr>
        <p:sp>
          <p:nvSpPr>
            <p:cNvPr id="6" name="TextBox 6"/>
            <p:cNvSpPr txBox="1"/>
            <p:nvPr/>
          </p:nvSpPr>
          <p:spPr>
            <a:xfrm>
              <a:off x="0" y="-19050"/>
              <a:ext cx="7664473" cy="615527"/>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Dự án</a:t>
              </a:r>
              <a:endParaRPr lang="en-US" sz="3000">
                <a:solidFill>
                  <a:srgbClr val="090909"/>
                </a:solidFill>
                <a:latin typeface="Roboto Bold" panose="02000000000000000000"/>
              </a:endParaRPr>
            </a:p>
          </p:txBody>
        </p:sp>
        <p:sp>
          <p:nvSpPr>
            <p:cNvPr id="7" name="TextBox 7"/>
            <p:cNvSpPr txBox="1"/>
            <p:nvPr/>
          </p:nvSpPr>
          <p:spPr>
            <a:xfrm>
              <a:off x="0" y="805149"/>
              <a:ext cx="7664473" cy="597747"/>
            </a:xfrm>
            <a:prstGeom prst="rect">
              <a:avLst/>
            </a:prstGeom>
          </p:spPr>
          <p:txBody>
            <a:bodyPr lIns="0" tIns="0" rIns="0" bIns="0" rtlCol="0" anchor="t">
              <a:spAutoFit/>
            </a:bodyPr>
            <a:lstStyle/>
            <a:p>
              <a:pPr marL="0" lvl="1" indent="0" algn="l">
                <a:lnSpc>
                  <a:spcPts val="3500"/>
                </a:lnSpc>
                <a:spcBef>
                  <a:spcPct val="0"/>
                </a:spcBef>
              </a:pPr>
              <a:r>
                <a:rPr lang="en-US" sz="2500">
                  <a:solidFill>
                    <a:srgbClr val="090909"/>
                  </a:solidFill>
                  <a:latin typeface="Roboto" panose="02000000000000000000"/>
                </a:rPr>
                <a:t>Xây dựng được website bán đồ gỗ</a:t>
              </a:r>
              <a:endParaRPr lang="en-US" sz="2500">
                <a:solidFill>
                  <a:srgbClr val="090909"/>
                </a:solidFill>
                <a:latin typeface="Roboto" panose="02000000000000000000"/>
              </a:endParaRPr>
            </a:p>
          </p:txBody>
        </p:sp>
      </p:grpSp>
      <p:sp>
        <p:nvSpPr>
          <p:cNvPr id="8" name="TextBox 8"/>
          <p:cNvSpPr txBox="1"/>
          <p:nvPr/>
        </p:nvSpPr>
        <p:spPr>
          <a:xfrm>
            <a:off x="9713128" y="1309097"/>
            <a:ext cx="924904" cy="847725"/>
          </a:xfrm>
          <a:prstGeom prst="rect">
            <a:avLst/>
          </a:prstGeom>
        </p:spPr>
        <p:txBody>
          <a:bodyPr lIns="0" tIns="0" rIns="0" bIns="0" rtlCol="0" anchor="t">
            <a:spAutoFit/>
          </a:bodyPr>
          <a:lstStyle/>
          <a:p>
            <a:pPr>
              <a:lnSpc>
                <a:spcPts val="6600"/>
              </a:lnSpc>
            </a:pPr>
            <a:r>
              <a:rPr lang="en-US" sz="5500">
                <a:solidFill>
                  <a:srgbClr val="FFBE40"/>
                </a:solidFill>
                <a:latin typeface="Roboto Bold" panose="02000000000000000000"/>
              </a:rPr>
              <a:t>01</a:t>
            </a:r>
            <a:endParaRPr lang="en-US" sz="5500">
              <a:solidFill>
                <a:srgbClr val="FFBE40"/>
              </a:solidFill>
              <a:latin typeface="Roboto Bold" panose="02000000000000000000"/>
            </a:endParaRPr>
          </a:p>
        </p:txBody>
      </p:sp>
      <p:grpSp>
        <p:nvGrpSpPr>
          <p:cNvPr id="9" name="Group 9"/>
          <p:cNvGrpSpPr/>
          <p:nvPr/>
        </p:nvGrpSpPr>
        <p:grpSpPr>
          <a:xfrm rot="0">
            <a:off x="11108522" y="4399450"/>
            <a:ext cx="5748355" cy="2862239"/>
            <a:chOff x="0" y="-19050"/>
            <a:chExt cx="7664473" cy="3816318"/>
          </a:xfrm>
        </p:grpSpPr>
        <p:sp>
          <p:nvSpPr>
            <p:cNvPr id="10" name="TextBox 10"/>
            <p:cNvSpPr txBox="1"/>
            <p:nvPr/>
          </p:nvSpPr>
          <p:spPr>
            <a:xfrm>
              <a:off x="0" y="-19050"/>
              <a:ext cx="7664473" cy="615527"/>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Cộng đồng</a:t>
              </a:r>
              <a:endParaRPr lang="en-US" sz="3000">
                <a:solidFill>
                  <a:srgbClr val="090909"/>
                </a:solidFill>
                <a:latin typeface="Roboto Bold" panose="02000000000000000000"/>
              </a:endParaRPr>
            </a:p>
          </p:txBody>
        </p:sp>
        <p:sp>
          <p:nvSpPr>
            <p:cNvPr id="11" name="TextBox 11"/>
            <p:cNvSpPr txBox="1"/>
            <p:nvPr/>
          </p:nvSpPr>
          <p:spPr>
            <a:xfrm>
              <a:off x="0" y="805149"/>
              <a:ext cx="7664473" cy="2992119"/>
            </a:xfrm>
            <a:prstGeom prst="rect">
              <a:avLst/>
            </a:prstGeom>
          </p:spPr>
          <p:txBody>
            <a:bodyPr lIns="0" tIns="0" rIns="0" bIns="0" rtlCol="0" anchor="t">
              <a:spAutoFit/>
            </a:bodyPr>
            <a:lstStyle/>
            <a:p>
              <a:pPr marL="0" lvl="1" indent="0" algn="l">
                <a:lnSpc>
                  <a:spcPts val="3500"/>
                </a:lnSpc>
                <a:spcBef>
                  <a:spcPct val="0"/>
                </a:spcBef>
              </a:pPr>
              <a:r>
                <a:rPr lang="en-US" sz="2500">
                  <a:solidFill>
                    <a:srgbClr val="090909"/>
                  </a:solidFill>
                  <a:latin typeface="Roboto" panose="02000000000000000000"/>
                  <a:sym typeface="+mn-ea"/>
                </a:rPr>
                <a:t>Giải quyết các thách thức trong thị trường đồ gỗ và tận dụng cơ hội trong môi trường trực tuyến, mang lại giá trị cho cả khách hàng và doanh nghiệp.</a:t>
              </a:r>
              <a:endParaRPr lang="en-US" sz="2500">
                <a:solidFill>
                  <a:srgbClr val="090909"/>
                </a:solidFill>
                <a:latin typeface="Roboto" panose="02000000000000000000"/>
              </a:endParaRPr>
            </a:p>
            <a:p>
              <a:pPr marL="0" lvl="1" indent="0" algn="l">
                <a:lnSpc>
                  <a:spcPts val="3500"/>
                </a:lnSpc>
                <a:spcBef>
                  <a:spcPct val="0"/>
                </a:spcBef>
              </a:pPr>
              <a:endParaRPr lang="en-US" sz="2500">
                <a:solidFill>
                  <a:srgbClr val="090909"/>
                </a:solidFill>
                <a:latin typeface="Roboto" panose="02000000000000000000"/>
              </a:endParaRPr>
            </a:p>
          </p:txBody>
        </p:sp>
      </p:grpSp>
      <p:sp>
        <p:nvSpPr>
          <p:cNvPr id="12" name="TextBox 12"/>
          <p:cNvSpPr txBox="1"/>
          <p:nvPr/>
        </p:nvSpPr>
        <p:spPr>
          <a:xfrm>
            <a:off x="9713128" y="4305300"/>
            <a:ext cx="924904" cy="847725"/>
          </a:xfrm>
          <a:prstGeom prst="rect">
            <a:avLst/>
          </a:prstGeom>
        </p:spPr>
        <p:txBody>
          <a:bodyPr lIns="0" tIns="0" rIns="0" bIns="0" rtlCol="0" anchor="t">
            <a:spAutoFit/>
          </a:bodyPr>
          <a:lstStyle/>
          <a:p>
            <a:pPr>
              <a:lnSpc>
                <a:spcPts val="6600"/>
              </a:lnSpc>
            </a:pPr>
            <a:r>
              <a:rPr lang="en-US" sz="5500">
                <a:solidFill>
                  <a:srgbClr val="FFBE40"/>
                </a:solidFill>
                <a:latin typeface="Roboto Bold" panose="02000000000000000000"/>
              </a:rPr>
              <a:t>02</a:t>
            </a:r>
            <a:endParaRPr lang="en-US" sz="5500">
              <a:solidFill>
                <a:srgbClr val="FFBE40"/>
              </a:solidFill>
              <a:latin typeface="Roboto Bold" panose="02000000000000000000"/>
            </a:endParaRPr>
          </a:p>
        </p:txBody>
      </p:sp>
      <p:grpSp>
        <p:nvGrpSpPr>
          <p:cNvPr id="13" name="Group 13"/>
          <p:cNvGrpSpPr/>
          <p:nvPr/>
        </p:nvGrpSpPr>
        <p:grpSpPr>
          <a:xfrm rot="0">
            <a:off x="11108522" y="7395653"/>
            <a:ext cx="5748355" cy="1515404"/>
            <a:chOff x="0" y="-19050"/>
            <a:chExt cx="7664473" cy="2020539"/>
          </a:xfrm>
        </p:grpSpPr>
        <p:sp>
          <p:nvSpPr>
            <p:cNvPr id="14" name="TextBox 14"/>
            <p:cNvSpPr txBox="1"/>
            <p:nvPr/>
          </p:nvSpPr>
          <p:spPr>
            <a:xfrm>
              <a:off x="0" y="-19050"/>
              <a:ext cx="7664473" cy="615527"/>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Bản thân</a:t>
              </a:r>
              <a:endParaRPr lang="en-US" sz="3000">
                <a:solidFill>
                  <a:srgbClr val="090909"/>
                </a:solidFill>
                <a:latin typeface="Roboto Bold" panose="02000000000000000000"/>
              </a:endParaRPr>
            </a:p>
          </p:txBody>
        </p:sp>
        <p:sp>
          <p:nvSpPr>
            <p:cNvPr id="15" name="TextBox 15"/>
            <p:cNvSpPr txBox="1"/>
            <p:nvPr/>
          </p:nvSpPr>
          <p:spPr>
            <a:xfrm>
              <a:off x="0" y="805149"/>
              <a:ext cx="7664473" cy="1196340"/>
            </a:xfrm>
            <a:prstGeom prst="rect">
              <a:avLst/>
            </a:prstGeom>
          </p:spPr>
          <p:txBody>
            <a:bodyPr lIns="0" tIns="0" rIns="0" bIns="0" rtlCol="0" anchor="t">
              <a:spAutoFit/>
            </a:bodyPr>
            <a:lstStyle/>
            <a:p>
              <a:pPr marL="0" lvl="1" indent="0" algn="l">
                <a:lnSpc>
                  <a:spcPts val="3500"/>
                </a:lnSpc>
                <a:spcBef>
                  <a:spcPct val="0"/>
                </a:spcBef>
              </a:pPr>
              <a:r>
                <a:rPr lang="en-US" sz="2500">
                  <a:solidFill>
                    <a:srgbClr val="090909"/>
                  </a:solidFill>
                  <a:latin typeface="Roboto" panose="02000000000000000000"/>
                </a:rPr>
                <a:t>Học hỏi được các kiến thức về ASP.NET và các ngôn ngữ khác</a:t>
              </a:r>
              <a:endParaRPr lang="en-US" sz="2500">
                <a:solidFill>
                  <a:srgbClr val="090909"/>
                </a:solidFill>
                <a:latin typeface="Roboto" panose="02000000000000000000"/>
              </a:endParaRPr>
            </a:p>
          </p:txBody>
        </p:sp>
      </p:grpSp>
      <p:sp>
        <p:nvSpPr>
          <p:cNvPr id="16" name="TextBox 16"/>
          <p:cNvSpPr txBox="1"/>
          <p:nvPr/>
        </p:nvSpPr>
        <p:spPr>
          <a:xfrm>
            <a:off x="9713128" y="7301503"/>
            <a:ext cx="924904" cy="847725"/>
          </a:xfrm>
          <a:prstGeom prst="rect">
            <a:avLst/>
          </a:prstGeom>
        </p:spPr>
        <p:txBody>
          <a:bodyPr lIns="0" tIns="0" rIns="0" bIns="0" rtlCol="0" anchor="t">
            <a:spAutoFit/>
          </a:bodyPr>
          <a:lstStyle/>
          <a:p>
            <a:pPr>
              <a:lnSpc>
                <a:spcPts val="6600"/>
              </a:lnSpc>
            </a:pPr>
            <a:r>
              <a:rPr lang="en-US" sz="5500">
                <a:solidFill>
                  <a:srgbClr val="FFBE40"/>
                </a:solidFill>
                <a:latin typeface="Roboto Bold" panose="02000000000000000000"/>
              </a:rPr>
              <a:t>03</a:t>
            </a:r>
            <a:endParaRPr lang="en-US" sz="5500">
              <a:solidFill>
                <a:srgbClr val="FFBE40"/>
              </a:solidFill>
              <a:latin typeface="Roboto Bold" panose="020000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rot="0">
            <a:off x="1892464" y="1498917"/>
            <a:ext cx="14591972" cy="7290276"/>
            <a:chOff x="0" y="0"/>
            <a:chExt cx="19455962" cy="9720369"/>
          </a:xfrm>
        </p:grpSpPr>
        <p:sp>
          <p:nvSpPr>
            <p:cNvPr id="3" name="Freeform 3"/>
            <p:cNvSpPr/>
            <p:nvPr/>
          </p:nvSpPr>
          <p:spPr>
            <a:xfrm>
              <a:off x="9176279" y="0"/>
              <a:ext cx="984870" cy="748501"/>
            </a:xfrm>
            <a:custGeom>
              <a:avLst/>
              <a:gdLst/>
              <a:ahLst/>
              <a:cxnLst/>
              <a:rect l="l" t="t" r="r" b="b"/>
              <a:pathLst>
                <a:path w="984870" h="748501">
                  <a:moveTo>
                    <a:pt x="0" y="0"/>
                  </a:moveTo>
                  <a:lnTo>
                    <a:pt x="984871" y="0"/>
                  </a:lnTo>
                  <a:lnTo>
                    <a:pt x="984871" y="748501"/>
                  </a:lnTo>
                  <a:lnTo>
                    <a:pt x="0" y="7485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0" y="2120289"/>
              <a:ext cx="19337429" cy="5601547"/>
            </a:xfrm>
            <a:prstGeom prst="rect">
              <a:avLst/>
            </a:prstGeom>
          </p:spPr>
          <p:txBody>
            <a:bodyPr lIns="0" tIns="0" rIns="0" bIns="0" rtlCol="0" anchor="t">
              <a:spAutoFit/>
            </a:bodyPr>
            <a:lstStyle/>
            <a:p>
              <a:pPr algn="ctr">
                <a:lnSpc>
                  <a:spcPts val="8190"/>
                </a:lnSpc>
              </a:pPr>
              <a:r>
                <a:rPr lang="en-US" sz="6825">
                  <a:solidFill>
                    <a:srgbClr val="FFFFFF"/>
                  </a:solidFill>
                  <a:latin typeface="Roboto Bold" panose="02000000000000000000"/>
                </a:rPr>
                <a:t>Lời cuối cùng em xin được cảm ơn thầy Trịnh Văn Chung đã nhiệt tình đồng hành hỗ trợ em trong quá trình hoàn thành dự án.</a:t>
              </a:r>
              <a:endParaRPr lang="en-US" sz="6825">
                <a:solidFill>
                  <a:srgbClr val="FFFFFF"/>
                </a:solidFill>
                <a:latin typeface="Roboto Bold" panose="02000000000000000000"/>
              </a:endParaRPr>
            </a:p>
          </p:txBody>
        </p:sp>
        <p:sp>
          <p:nvSpPr>
            <p:cNvPr id="5" name="TextBox 5"/>
            <p:cNvSpPr txBox="1"/>
            <p:nvPr/>
          </p:nvSpPr>
          <p:spPr>
            <a:xfrm>
              <a:off x="118533" y="9043882"/>
              <a:ext cx="19337429" cy="676487"/>
            </a:xfrm>
            <a:prstGeom prst="rect">
              <a:avLst/>
            </a:prstGeom>
          </p:spPr>
          <p:txBody>
            <a:bodyPr lIns="0" tIns="0" rIns="0" bIns="0" rtlCol="0" anchor="t">
              <a:spAutoFit/>
            </a:bodyPr>
            <a:lstStyle/>
            <a:p>
              <a:pPr algn="ctr">
                <a:lnSpc>
                  <a:spcPts val="3960"/>
                </a:lnSpc>
              </a:pPr>
              <a:r>
                <a:rPr lang="en-US" sz="3300">
                  <a:solidFill>
                    <a:srgbClr val="FFBE40"/>
                  </a:solidFill>
                  <a:latin typeface="Roboto Bold" panose="02000000000000000000"/>
                </a:rPr>
                <a:t>Hà nội 30 tháng 10 năm 2023</a:t>
              </a:r>
              <a:endParaRPr lang="en-US" sz="3300">
                <a:solidFill>
                  <a:srgbClr val="FFBE40"/>
                </a:solidFill>
                <a:latin typeface="Roboto Bold" panose="0200000000000000000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grpSp>
        <p:nvGrpSpPr>
          <p:cNvPr id="2" name="Group 2"/>
          <p:cNvGrpSpPr/>
          <p:nvPr/>
        </p:nvGrpSpPr>
        <p:grpSpPr>
          <a:xfrm rot="0">
            <a:off x="1733550" y="2545811"/>
            <a:ext cx="5479596" cy="2657843"/>
            <a:chOff x="0" y="0"/>
            <a:chExt cx="7306129" cy="3543791"/>
          </a:xfrm>
        </p:grpSpPr>
        <p:sp>
          <p:nvSpPr>
            <p:cNvPr id="3" name="TextBox 3"/>
            <p:cNvSpPr txBox="1"/>
            <p:nvPr/>
          </p:nvSpPr>
          <p:spPr>
            <a:xfrm>
              <a:off x="0" y="1135970"/>
              <a:ext cx="7306129" cy="1676301"/>
            </a:xfrm>
            <a:prstGeom prst="rect">
              <a:avLst/>
            </a:prstGeom>
          </p:spPr>
          <p:txBody>
            <a:bodyPr lIns="0" tIns="0" rIns="0" bIns="0" rtlCol="0" anchor="t">
              <a:spAutoFit/>
            </a:bodyPr>
            <a:lstStyle/>
            <a:p>
              <a:pPr>
                <a:lnSpc>
                  <a:spcPts val="9960"/>
                </a:lnSpc>
              </a:pPr>
              <a:r>
                <a:rPr lang="en-US" sz="8300">
                  <a:solidFill>
                    <a:srgbClr val="FFFFFF"/>
                  </a:solidFill>
                  <a:latin typeface="Roboto Bold" panose="02000000000000000000"/>
                </a:rPr>
                <a:t>DỰ ÁN</a:t>
              </a:r>
              <a:endParaRPr lang="en-US" sz="8300">
                <a:solidFill>
                  <a:srgbClr val="FFFFFF"/>
                </a:solidFill>
                <a:latin typeface="Roboto Bold" panose="02000000000000000000"/>
              </a:endParaRPr>
            </a:p>
          </p:txBody>
        </p:sp>
        <p:sp>
          <p:nvSpPr>
            <p:cNvPr id="4" name="TextBox 4"/>
            <p:cNvSpPr txBox="1"/>
            <p:nvPr/>
          </p:nvSpPr>
          <p:spPr>
            <a:xfrm>
              <a:off x="0" y="-9525"/>
              <a:ext cx="7306129" cy="619125"/>
            </a:xfrm>
            <a:prstGeom prst="rect">
              <a:avLst/>
            </a:prstGeom>
          </p:spPr>
          <p:txBody>
            <a:bodyPr lIns="0" tIns="0" rIns="0" bIns="0" rtlCol="0" anchor="t">
              <a:spAutoFit/>
            </a:bodyPr>
            <a:lstStyle/>
            <a:p>
              <a:pPr>
                <a:lnSpc>
                  <a:spcPts val="3600"/>
                </a:lnSpc>
              </a:pPr>
              <a:r>
                <a:rPr lang="en-US" sz="3000" spc="89">
                  <a:solidFill>
                    <a:srgbClr val="FFBE40"/>
                  </a:solidFill>
                  <a:latin typeface="Roboto Bold" panose="02000000000000000000"/>
                </a:rPr>
                <a:t>NỘI DUNG</a:t>
              </a:r>
              <a:endParaRPr lang="en-US" sz="3000" spc="89">
                <a:solidFill>
                  <a:srgbClr val="FFBE40"/>
                </a:solidFill>
                <a:latin typeface="Roboto Bold" panose="02000000000000000000"/>
              </a:endParaRPr>
            </a:p>
          </p:txBody>
        </p:sp>
      </p:grpSp>
      <p:grpSp>
        <p:nvGrpSpPr>
          <p:cNvPr id="5" name="Group 5"/>
          <p:cNvGrpSpPr/>
          <p:nvPr/>
        </p:nvGrpSpPr>
        <p:grpSpPr>
          <a:xfrm rot="0">
            <a:off x="9284360" y="2678371"/>
            <a:ext cx="7503319" cy="332666"/>
            <a:chOff x="0" y="0"/>
            <a:chExt cx="10004425" cy="443554"/>
          </a:xfrm>
        </p:grpSpPr>
        <p:grpSp>
          <p:nvGrpSpPr>
            <p:cNvPr id="6" name="Group 6"/>
            <p:cNvGrpSpPr/>
            <p:nvPr/>
          </p:nvGrpSpPr>
          <p:grpSpPr>
            <a:xfrm rot="0">
              <a:off x="0" y="106570"/>
              <a:ext cx="230414" cy="2304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8" name="TextBox 8"/>
            <p:cNvSpPr txBox="1"/>
            <p:nvPr/>
          </p:nvSpPr>
          <p:spPr>
            <a:xfrm>
              <a:off x="800554" y="-63077"/>
              <a:ext cx="9203871" cy="512557"/>
            </a:xfrm>
            <a:prstGeom prst="rect">
              <a:avLst/>
            </a:prstGeom>
          </p:spPr>
          <p:txBody>
            <a:bodyPr lIns="0" tIns="0" rIns="0" bIns="0" rtlCol="0" anchor="t">
              <a:spAutoFit/>
            </a:bodyPr>
            <a:lstStyle/>
            <a:p>
              <a:pPr>
                <a:lnSpc>
                  <a:spcPts val="3220"/>
                </a:lnSpc>
              </a:pPr>
              <a:r>
                <a:rPr lang="en-US" sz="2300">
                  <a:solidFill>
                    <a:srgbClr val="FFFFFF"/>
                  </a:solidFill>
                  <a:latin typeface="Roboto" panose="02000000000000000000"/>
                </a:rPr>
                <a:t>Chương 1: Mục tiêu và lý do chọn đề tài</a:t>
              </a:r>
              <a:endParaRPr lang="en-US" sz="2300">
                <a:solidFill>
                  <a:srgbClr val="FFFFFF"/>
                </a:solidFill>
                <a:latin typeface="Roboto" panose="02000000000000000000"/>
              </a:endParaRPr>
            </a:p>
          </p:txBody>
        </p:sp>
      </p:grpSp>
      <p:grpSp>
        <p:nvGrpSpPr>
          <p:cNvPr id="9" name="Group 9"/>
          <p:cNvGrpSpPr/>
          <p:nvPr/>
        </p:nvGrpSpPr>
        <p:grpSpPr>
          <a:xfrm rot="0">
            <a:off x="9284360" y="3592771"/>
            <a:ext cx="7503319" cy="332666"/>
            <a:chOff x="0" y="0"/>
            <a:chExt cx="10004425" cy="443554"/>
          </a:xfrm>
        </p:grpSpPr>
        <p:grpSp>
          <p:nvGrpSpPr>
            <p:cNvPr id="10" name="Group 10"/>
            <p:cNvGrpSpPr/>
            <p:nvPr/>
          </p:nvGrpSpPr>
          <p:grpSpPr>
            <a:xfrm rot="0">
              <a:off x="0" y="106570"/>
              <a:ext cx="230414" cy="23041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2" name="TextBox 12"/>
            <p:cNvSpPr txBox="1"/>
            <p:nvPr/>
          </p:nvSpPr>
          <p:spPr>
            <a:xfrm>
              <a:off x="800554" y="-63077"/>
              <a:ext cx="9203871" cy="512557"/>
            </a:xfrm>
            <a:prstGeom prst="rect">
              <a:avLst/>
            </a:prstGeom>
          </p:spPr>
          <p:txBody>
            <a:bodyPr lIns="0" tIns="0" rIns="0" bIns="0" rtlCol="0" anchor="t">
              <a:spAutoFit/>
            </a:bodyPr>
            <a:lstStyle/>
            <a:p>
              <a:pPr>
                <a:lnSpc>
                  <a:spcPts val="3220"/>
                </a:lnSpc>
              </a:pPr>
              <a:r>
                <a:rPr lang="en-US" sz="2300">
                  <a:solidFill>
                    <a:srgbClr val="FFFFFF"/>
                  </a:solidFill>
                  <a:latin typeface="Roboto" panose="02000000000000000000"/>
                </a:rPr>
                <a:t>Chương 2: Công cụ thực hiện</a:t>
              </a:r>
              <a:endParaRPr lang="en-US" sz="2300">
                <a:solidFill>
                  <a:srgbClr val="FFFFFF"/>
                </a:solidFill>
                <a:latin typeface="Roboto" panose="02000000000000000000"/>
              </a:endParaRPr>
            </a:p>
          </p:txBody>
        </p:sp>
      </p:grpSp>
      <p:grpSp>
        <p:nvGrpSpPr>
          <p:cNvPr id="13" name="Group 13"/>
          <p:cNvGrpSpPr/>
          <p:nvPr/>
        </p:nvGrpSpPr>
        <p:grpSpPr>
          <a:xfrm rot="0">
            <a:off x="9284360" y="4513714"/>
            <a:ext cx="7503319" cy="332666"/>
            <a:chOff x="0" y="0"/>
            <a:chExt cx="10004425" cy="443554"/>
          </a:xfrm>
        </p:grpSpPr>
        <p:grpSp>
          <p:nvGrpSpPr>
            <p:cNvPr id="14" name="Group 14"/>
            <p:cNvGrpSpPr/>
            <p:nvPr/>
          </p:nvGrpSpPr>
          <p:grpSpPr>
            <a:xfrm rot="0">
              <a:off x="0" y="106570"/>
              <a:ext cx="230414" cy="23041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6" name="TextBox 16"/>
            <p:cNvSpPr txBox="1"/>
            <p:nvPr/>
          </p:nvSpPr>
          <p:spPr>
            <a:xfrm>
              <a:off x="800554" y="-63077"/>
              <a:ext cx="9203871" cy="512557"/>
            </a:xfrm>
            <a:prstGeom prst="rect">
              <a:avLst/>
            </a:prstGeom>
          </p:spPr>
          <p:txBody>
            <a:bodyPr lIns="0" tIns="0" rIns="0" bIns="0" rtlCol="0" anchor="t">
              <a:spAutoFit/>
            </a:bodyPr>
            <a:lstStyle/>
            <a:p>
              <a:pPr>
                <a:lnSpc>
                  <a:spcPts val="3220"/>
                </a:lnSpc>
              </a:pPr>
              <a:r>
                <a:rPr lang="en-US" sz="2300">
                  <a:solidFill>
                    <a:srgbClr val="FFFFFF"/>
                  </a:solidFill>
                  <a:latin typeface="Roboto" panose="02000000000000000000"/>
                </a:rPr>
                <a:t>Chương 3: Kết quả chương trình</a:t>
              </a:r>
              <a:endParaRPr lang="en-US" sz="2300">
                <a:solidFill>
                  <a:srgbClr val="FFFFFF"/>
                </a:solidFill>
                <a:latin typeface="Roboto" panose="02000000000000000000"/>
              </a:endParaRPr>
            </a:p>
          </p:txBody>
        </p:sp>
      </p:grpSp>
      <p:grpSp>
        <p:nvGrpSpPr>
          <p:cNvPr id="17" name="Group 17"/>
          <p:cNvGrpSpPr/>
          <p:nvPr/>
        </p:nvGrpSpPr>
        <p:grpSpPr>
          <a:xfrm rot="0">
            <a:off x="9284360" y="5428114"/>
            <a:ext cx="7503319" cy="332666"/>
            <a:chOff x="0" y="0"/>
            <a:chExt cx="10004425" cy="443554"/>
          </a:xfrm>
        </p:grpSpPr>
        <p:grpSp>
          <p:nvGrpSpPr>
            <p:cNvPr id="18" name="Group 18"/>
            <p:cNvGrpSpPr/>
            <p:nvPr/>
          </p:nvGrpSpPr>
          <p:grpSpPr>
            <a:xfrm rot="0">
              <a:off x="0" y="106570"/>
              <a:ext cx="230414" cy="23041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20" name="TextBox 20"/>
            <p:cNvSpPr txBox="1"/>
            <p:nvPr/>
          </p:nvSpPr>
          <p:spPr>
            <a:xfrm>
              <a:off x="800554" y="-63077"/>
              <a:ext cx="9203871" cy="512557"/>
            </a:xfrm>
            <a:prstGeom prst="rect">
              <a:avLst/>
            </a:prstGeom>
          </p:spPr>
          <p:txBody>
            <a:bodyPr lIns="0" tIns="0" rIns="0" bIns="0" rtlCol="0" anchor="t">
              <a:spAutoFit/>
            </a:bodyPr>
            <a:lstStyle/>
            <a:p>
              <a:pPr>
                <a:lnSpc>
                  <a:spcPts val="3220"/>
                </a:lnSpc>
              </a:pPr>
              <a:r>
                <a:rPr lang="en-US" sz="2300">
                  <a:solidFill>
                    <a:srgbClr val="FFFFFF"/>
                  </a:solidFill>
                  <a:latin typeface="Roboto" panose="02000000000000000000"/>
                </a:rPr>
                <a:t>Chương 4: Tổng kết</a:t>
              </a:r>
              <a:endParaRPr lang="en-US" sz="2300">
                <a:solidFill>
                  <a:srgbClr val="FFFFFF"/>
                </a:solidFill>
                <a:latin typeface="Roboto" panose="0200000000000000000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6740979" y="3210812"/>
            <a:ext cx="10518321" cy="3865375"/>
            <a:chOff x="0" y="0"/>
            <a:chExt cx="14024429" cy="5153834"/>
          </a:xfrm>
        </p:grpSpPr>
        <p:sp>
          <p:nvSpPr>
            <p:cNvPr id="3" name="TextBox 3"/>
            <p:cNvSpPr txBox="1"/>
            <p:nvPr/>
          </p:nvSpPr>
          <p:spPr>
            <a:xfrm>
              <a:off x="0" y="-9525"/>
              <a:ext cx="14024429" cy="936476"/>
            </a:xfrm>
            <a:prstGeom prst="rect">
              <a:avLst/>
            </a:prstGeom>
          </p:spPr>
          <p:txBody>
            <a:bodyPr lIns="0" tIns="0" rIns="0" bIns="0" rtlCol="0" anchor="t">
              <a:spAutoFit/>
            </a:bodyPr>
            <a:lstStyle/>
            <a:p>
              <a:pPr marL="0" lvl="0" indent="0" algn="l">
                <a:lnSpc>
                  <a:spcPts val="5520"/>
                </a:lnSpc>
                <a:spcBef>
                  <a:spcPct val="0"/>
                </a:spcBef>
              </a:pPr>
              <a:r>
                <a:rPr lang="en-US" sz="4600">
                  <a:solidFill>
                    <a:srgbClr val="090909"/>
                  </a:solidFill>
                  <a:latin typeface="Roboto Bold" panose="02000000000000000000"/>
                </a:rPr>
                <a:t>Chương 1:Mục tiêu và lý do chọn đề tài</a:t>
              </a:r>
              <a:endParaRPr lang="en-US" sz="4600">
                <a:solidFill>
                  <a:srgbClr val="090909"/>
                </a:solidFill>
                <a:latin typeface="Roboto Bold" panose="02000000000000000000"/>
              </a:endParaRPr>
            </a:p>
          </p:txBody>
        </p:sp>
        <p:sp>
          <p:nvSpPr>
            <p:cNvPr id="4" name="TextBox 4"/>
            <p:cNvSpPr txBox="1"/>
            <p:nvPr/>
          </p:nvSpPr>
          <p:spPr>
            <a:xfrm>
              <a:off x="0" y="1623482"/>
              <a:ext cx="14024429" cy="3530352"/>
            </a:xfrm>
            <a:prstGeom prst="rect">
              <a:avLst/>
            </a:prstGeom>
          </p:spPr>
          <p:txBody>
            <a:bodyPr lIns="0" tIns="0" rIns="0" bIns="0" rtlCol="0" anchor="t">
              <a:spAutoFit/>
            </a:bodyPr>
            <a:lstStyle/>
            <a:p>
              <a:pPr>
                <a:lnSpc>
                  <a:spcPts val="4200"/>
                </a:lnSpc>
              </a:pPr>
              <a:r>
                <a:rPr lang="en-US" sz="3000">
                  <a:solidFill>
                    <a:srgbClr val="090909"/>
                  </a:solidFill>
                  <a:latin typeface="Roboto" panose="02000000000000000000"/>
                </a:rPr>
                <a:t>1.1 Mục tiêu của dự án</a:t>
              </a:r>
              <a:endParaRPr lang="en-US" sz="3000">
                <a:solidFill>
                  <a:srgbClr val="090909"/>
                </a:solidFill>
                <a:latin typeface="Roboto" panose="02000000000000000000"/>
              </a:endParaRPr>
            </a:p>
            <a:p>
              <a:pPr marL="0" lvl="1" indent="0" algn="l">
                <a:lnSpc>
                  <a:spcPts val="4200"/>
                </a:lnSpc>
                <a:spcBef>
                  <a:spcPct val="0"/>
                </a:spcBef>
              </a:pPr>
              <a:r>
                <a:rPr lang="en-US" sz="3000">
                  <a:solidFill>
                    <a:srgbClr val="090909"/>
                  </a:solidFill>
                  <a:latin typeface="Roboto" panose="02000000000000000000"/>
                </a:rPr>
                <a:t>     Mục tiêu chính của dự án là mang lại giải pháp trực tuyến đáng tin cậy cho việc mua sắm đồ gỗ, tạo trải nghiệm thú vị cho khách hàng và giúp doanh nghiệp phát triển trong môi trường thương mại điện tử ngày càng cạnh tranh.</a:t>
              </a:r>
              <a:endParaRPr lang="en-US" sz="3000">
                <a:solidFill>
                  <a:srgbClr val="090909"/>
                </a:solidFill>
                <a:latin typeface="Roboto" panose="02000000000000000000"/>
              </a:endParaRPr>
            </a:p>
          </p:txBody>
        </p:sp>
      </p:grpSp>
      <p:sp>
        <p:nvSpPr>
          <p:cNvPr id="5" name="Freeform 5"/>
          <p:cNvSpPr/>
          <p:nvPr/>
        </p:nvSpPr>
        <p:spPr>
          <a:xfrm>
            <a:off x="0" y="0"/>
            <a:ext cx="5486400" cy="10287000"/>
          </a:xfrm>
          <a:custGeom>
            <a:avLst/>
            <a:gdLst/>
            <a:ahLst/>
            <a:cxnLst/>
            <a:rect l="l" t="t" r="r" b="b"/>
            <a:pathLst>
              <a:path w="5486400" h="10287000">
                <a:moveTo>
                  <a:pt x="0" y="0"/>
                </a:moveTo>
                <a:lnTo>
                  <a:pt x="5486400" y="0"/>
                </a:lnTo>
                <a:lnTo>
                  <a:pt x="5486400" y="10287000"/>
                </a:lnTo>
                <a:lnTo>
                  <a:pt x="0" y="10287000"/>
                </a:lnTo>
                <a:lnTo>
                  <a:pt x="0" y="0"/>
                </a:lnTo>
                <a:close/>
              </a:path>
            </a:pathLst>
          </a:custGeom>
          <a:blipFill>
            <a:blip r:embed="rId1"/>
            <a:stretch>
              <a:fillRect l="-173958" r="-7291"/>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090909"/>
          </a:solidFill>
        </p:spPr>
      </p:sp>
      <p:grpSp>
        <p:nvGrpSpPr>
          <p:cNvPr id="3" name="Group 3"/>
          <p:cNvGrpSpPr/>
          <p:nvPr/>
        </p:nvGrpSpPr>
        <p:grpSpPr>
          <a:xfrm rot="0">
            <a:off x="10650141" y="5927250"/>
            <a:ext cx="6131719" cy="368263"/>
            <a:chOff x="0" y="0"/>
            <a:chExt cx="8175625" cy="491017"/>
          </a:xfrm>
        </p:grpSpPr>
        <p:grpSp>
          <p:nvGrpSpPr>
            <p:cNvPr id="4" name="Group 4"/>
            <p:cNvGrpSpPr/>
            <p:nvPr/>
          </p:nvGrpSpPr>
          <p:grpSpPr>
            <a:xfrm rot="0">
              <a:off x="0" y="134560"/>
              <a:ext cx="230414" cy="23041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6" name="TextBox 6"/>
            <p:cNvSpPr txBox="1"/>
            <p:nvPr/>
          </p:nvSpPr>
          <p:spPr>
            <a:xfrm>
              <a:off x="800554" y="-57150"/>
              <a:ext cx="7375071" cy="556634"/>
            </a:xfrm>
            <a:prstGeom prst="rect">
              <a:avLst/>
            </a:prstGeom>
          </p:spPr>
          <p:txBody>
            <a:bodyPr lIns="0" tIns="0" rIns="0" bIns="0" rtlCol="0" anchor="t">
              <a:spAutoFit/>
            </a:bodyPr>
            <a:lstStyle/>
            <a:p>
              <a:pPr>
                <a:lnSpc>
                  <a:spcPts val="3500"/>
                </a:lnSpc>
              </a:pPr>
              <a:r>
                <a:rPr lang="en-US" sz="2500">
                  <a:solidFill>
                    <a:srgbClr val="FFFFFF"/>
                  </a:solidFill>
                  <a:latin typeface="Roboto" panose="02000000000000000000"/>
                </a:rPr>
                <a:t>Cạnh tranh gay gắt</a:t>
              </a:r>
              <a:endParaRPr lang="en-US" sz="2500">
                <a:solidFill>
                  <a:srgbClr val="FFFFFF"/>
                </a:solidFill>
                <a:latin typeface="Roboto" panose="02000000000000000000"/>
              </a:endParaRPr>
            </a:p>
          </p:txBody>
        </p:sp>
      </p:grpSp>
      <p:grpSp>
        <p:nvGrpSpPr>
          <p:cNvPr id="7" name="Group 7"/>
          <p:cNvGrpSpPr/>
          <p:nvPr/>
        </p:nvGrpSpPr>
        <p:grpSpPr>
          <a:xfrm rot="0">
            <a:off x="10650141" y="7073976"/>
            <a:ext cx="6131719" cy="361876"/>
            <a:chOff x="0" y="0"/>
            <a:chExt cx="8175625" cy="482501"/>
          </a:xfrm>
        </p:grpSpPr>
        <p:grpSp>
          <p:nvGrpSpPr>
            <p:cNvPr id="8" name="Group 8"/>
            <p:cNvGrpSpPr/>
            <p:nvPr/>
          </p:nvGrpSpPr>
          <p:grpSpPr>
            <a:xfrm rot="0">
              <a:off x="0" y="134560"/>
              <a:ext cx="230414" cy="23041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0" name="TextBox 10"/>
            <p:cNvSpPr txBox="1"/>
            <p:nvPr/>
          </p:nvSpPr>
          <p:spPr>
            <a:xfrm>
              <a:off x="800554" y="-57150"/>
              <a:ext cx="7375071" cy="556634"/>
            </a:xfrm>
            <a:prstGeom prst="rect">
              <a:avLst/>
            </a:prstGeom>
          </p:spPr>
          <p:txBody>
            <a:bodyPr lIns="0" tIns="0" rIns="0" bIns="0" rtlCol="0" anchor="t">
              <a:spAutoFit/>
            </a:bodyPr>
            <a:lstStyle/>
            <a:p>
              <a:pPr>
                <a:lnSpc>
                  <a:spcPts val="3500"/>
                </a:lnSpc>
              </a:pPr>
              <a:r>
                <a:rPr lang="en-US" sz="2500">
                  <a:solidFill>
                    <a:srgbClr val="FFFFFF"/>
                  </a:solidFill>
                  <a:latin typeface="Roboto" panose="02000000000000000000"/>
                </a:rPr>
                <a:t>Tìm kiếm và so sánh sản phẩm</a:t>
              </a:r>
              <a:endParaRPr lang="en-US" sz="2500">
                <a:solidFill>
                  <a:srgbClr val="FFFFFF"/>
                </a:solidFill>
                <a:latin typeface="Roboto" panose="02000000000000000000"/>
              </a:endParaRPr>
            </a:p>
          </p:txBody>
        </p:sp>
      </p:grpSp>
      <p:grpSp>
        <p:nvGrpSpPr>
          <p:cNvPr id="11" name="Group 11"/>
          <p:cNvGrpSpPr/>
          <p:nvPr/>
        </p:nvGrpSpPr>
        <p:grpSpPr>
          <a:xfrm rot="0">
            <a:off x="10650141" y="8216901"/>
            <a:ext cx="6131719" cy="368263"/>
            <a:chOff x="0" y="0"/>
            <a:chExt cx="8175625" cy="491017"/>
          </a:xfrm>
        </p:grpSpPr>
        <p:grpSp>
          <p:nvGrpSpPr>
            <p:cNvPr id="12" name="Group 12"/>
            <p:cNvGrpSpPr/>
            <p:nvPr/>
          </p:nvGrpSpPr>
          <p:grpSpPr>
            <a:xfrm rot="0">
              <a:off x="0" y="134560"/>
              <a:ext cx="230414" cy="23041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4" name="TextBox 14"/>
            <p:cNvSpPr txBox="1"/>
            <p:nvPr/>
          </p:nvSpPr>
          <p:spPr>
            <a:xfrm>
              <a:off x="800554" y="-57150"/>
              <a:ext cx="7375071" cy="556634"/>
            </a:xfrm>
            <a:prstGeom prst="rect">
              <a:avLst/>
            </a:prstGeom>
          </p:spPr>
          <p:txBody>
            <a:bodyPr lIns="0" tIns="0" rIns="0" bIns="0" rtlCol="0" anchor="t">
              <a:spAutoFit/>
            </a:bodyPr>
            <a:lstStyle/>
            <a:p>
              <a:pPr>
                <a:lnSpc>
                  <a:spcPts val="3500"/>
                </a:lnSpc>
              </a:pPr>
              <a:r>
                <a:rPr lang="en-US" sz="2500">
                  <a:solidFill>
                    <a:srgbClr val="FFFFFF"/>
                  </a:solidFill>
                  <a:latin typeface="Roboto" panose="02000000000000000000"/>
                </a:rPr>
                <a:t>An toàn thanh toán và bảo mật</a:t>
              </a:r>
              <a:endParaRPr lang="en-US" sz="2500">
                <a:solidFill>
                  <a:srgbClr val="FFFFFF"/>
                </a:solidFill>
                <a:latin typeface="Roboto" panose="02000000000000000000"/>
              </a:endParaRPr>
            </a:p>
          </p:txBody>
        </p:sp>
      </p:grpSp>
      <p:grpSp>
        <p:nvGrpSpPr>
          <p:cNvPr id="15" name="Group 15"/>
          <p:cNvGrpSpPr/>
          <p:nvPr/>
        </p:nvGrpSpPr>
        <p:grpSpPr>
          <a:xfrm rot="0">
            <a:off x="1506141" y="7293051"/>
            <a:ext cx="6131719" cy="361876"/>
            <a:chOff x="0" y="0"/>
            <a:chExt cx="8175625" cy="482501"/>
          </a:xfrm>
        </p:grpSpPr>
        <p:grpSp>
          <p:nvGrpSpPr>
            <p:cNvPr id="16" name="Group 16"/>
            <p:cNvGrpSpPr/>
            <p:nvPr/>
          </p:nvGrpSpPr>
          <p:grpSpPr>
            <a:xfrm rot="0">
              <a:off x="0" y="134560"/>
              <a:ext cx="230414" cy="230414"/>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8" name="TextBox 18"/>
            <p:cNvSpPr txBox="1"/>
            <p:nvPr/>
          </p:nvSpPr>
          <p:spPr>
            <a:xfrm>
              <a:off x="800554" y="-57150"/>
              <a:ext cx="7375071" cy="1140784"/>
            </a:xfrm>
            <a:prstGeom prst="rect">
              <a:avLst/>
            </a:prstGeom>
          </p:spPr>
          <p:txBody>
            <a:bodyPr lIns="0" tIns="0" rIns="0" bIns="0" rtlCol="0" anchor="t">
              <a:spAutoFit/>
            </a:bodyPr>
            <a:lstStyle/>
            <a:p>
              <a:pPr>
                <a:lnSpc>
                  <a:spcPts val="3500"/>
                </a:lnSpc>
              </a:pPr>
              <a:r>
                <a:rPr lang="en-US" sz="2500">
                  <a:solidFill>
                    <a:srgbClr val="090909"/>
                  </a:solidFill>
                  <a:latin typeface="Roboto" panose="02000000000000000000"/>
                </a:rPr>
                <a:t>Việc mua sắm trực tuyến trở nên phổ biến và tiện lợi hơn bao giờ hết</a:t>
              </a:r>
              <a:endParaRPr lang="en-US" sz="2500">
                <a:solidFill>
                  <a:srgbClr val="090909"/>
                </a:solidFill>
                <a:latin typeface="Roboto" panose="02000000000000000000"/>
              </a:endParaRPr>
            </a:p>
          </p:txBody>
        </p:sp>
      </p:grpSp>
      <p:grpSp>
        <p:nvGrpSpPr>
          <p:cNvPr id="19" name="Group 19"/>
          <p:cNvGrpSpPr/>
          <p:nvPr/>
        </p:nvGrpSpPr>
        <p:grpSpPr>
          <a:xfrm rot="0">
            <a:off x="1506141" y="8220701"/>
            <a:ext cx="6131719" cy="806376"/>
            <a:chOff x="0" y="0"/>
            <a:chExt cx="8175625" cy="1075167"/>
          </a:xfrm>
        </p:grpSpPr>
        <p:grpSp>
          <p:nvGrpSpPr>
            <p:cNvPr id="20" name="Group 20"/>
            <p:cNvGrpSpPr/>
            <p:nvPr/>
          </p:nvGrpSpPr>
          <p:grpSpPr>
            <a:xfrm rot="0">
              <a:off x="0" y="134560"/>
              <a:ext cx="230414" cy="230414"/>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22" name="TextBox 22"/>
            <p:cNvSpPr txBox="1"/>
            <p:nvPr/>
          </p:nvSpPr>
          <p:spPr>
            <a:xfrm>
              <a:off x="800554" y="-57150"/>
              <a:ext cx="7375071" cy="1140784"/>
            </a:xfrm>
            <a:prstGeom prst="rect">
              <a:avLst/>
            </a:prstGeom>
          </p:spPr>
          <p:txBody>
            <a:bodyPr lIns="0" tIns="0" rIns="0" bIns="0" rtlCol="0" anchor="t">
              <a:spAutoFit/>
            </a:bodyPr>
            <a:lstStyle/>
            <a:p>
              <a:pPr>
                <a:lnSpc>
                  <a:spcPts val="3500"/>
                </a:lnSpc>
              </a:pPr>
              <a:r>
                <a:rPr lang="en-US" sz="2500">
                  <a:solidFill>
                    <a:srgbClr val="090909"/>
                  </a:solidFill>
                  <a:latin typeface="Roboto" panose="02000000000000000000"/>
                </a:rPr>
                <a:t>Thị trường đồ gỗ  đang trải qua một quá trình mạnh mẽ</a:t>
              </a:r>
              <a:endParaRPr lang="en-US" sz="2500">
                <a:solidFill>
                  <a:srgbClr val="090909"/>
                </a:solidFill>
                <a:latin typeface="Roboto" panose="02000000000000000000"/>
              </a:endParaRPr>
            </a:p>
          </p:txBody>
        </p:sp>
      </p:grpSp>
      <p:grpSp>
        <p:nvGrpSpPr>
          <p:cNvPr id="23" name="Group 23"/>
          <p:cNvGrpSpPr/>
          <p:nvPr/>
        </p:nvGrpSpPr>
        <p:grpSpPr>
          <a:xfrm rot="0">
            <a:off x="1506141" y="5927250"/>
            <a:ext cx="6131719" cy="1238138"/>
            <a:chOff x="0" y="0"/>
            <a:chExt cx="8175625" cy="1650851"/>
          </a:xfrm>
        </p:grpSpPr>
        <p:grpSp>
          <p:nvGrpSpPr>
            <p:cNvPr id="24" name="Group 24"/>
            <p:cNvGrpSpPr/>
            <p:nvPr/>
          </p:nvGrpSpPr>
          <p:grpSpPr>
            <a:xfrm rot="0">
              <a:off x="0" y="134560"/>
              <a:ext cx="230414" cy="230414"/>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26" name="TextBox 26"/>
            <p:cNvSpPr txBox="1"/>
            <p:nvPr/>
          </p:nvSpPr>
          <p:spPr>
            <a:xfrm>
              <a:off x="800554" y="-57150"/>
              <a:ext cx="7375071" cy="1724935"/>
            </a:xfrm>
            <a:prstGeom prst="rect">
              <a:avLst/>
            </a:prstGeom>
          </p:spPr>
          <p:txBody>
            <a:bodyPr lIns="0" tIns="0" rIns="0" bIns="0" rtlCol="0" anchor="t">
              <a:spAutoFit/>
            </a:bodyPr>
            <a:lstStyle/>
            <a:p>
              <a:pPr>
                <a:lnSpc>
                  <a:spcPts val="3500"/>
                </a:lnSpc>
              </a:pPr>
              <a:r>
                <a:rPr lang="en-US" sz="2500">
                  <a:solidFill>
                    <a:srgbClr val="090909"/>
                  </a:solidFill>
                  <a:latin typeface="Roboto" panose="02000000000000000000"/>
                </a:rPr>
                <a:t>Thương mại điện tử đã trở thành một phần không thể thiếu của cuộc sống hàng ngày của chúng ta.</a:t>
              </a:r>
              <a:endParaRPr lang="en-US" sz="2500">
                <a:solidFill>
                  <a:srgbClr val="090909"/>
                </a:solidFill>
                <a:latin typeface="Roboto" panose="02000000000000000000"/>
              </a:endParaRPr>
            </a:p>
          </p:txBody>
        </p:sp>
      </p:grpSp>
      <p:grpSp>
        <p:nvGrpSpPr>
          <p:cNvPr id="27" name="Group 27"/>
          <p:cNvGrpSpPr/>
          <p:nvPr/>
        </p:nvGrpSpPr>
        <p:grpSpPr>
          <a:xfrm rot="0">
            <a:off x="1506141" y="833218"/>
            <a:ext cx="6131719" cy="4263013"/>
            <a:chOff x="0" y="0"/>
            <a:chExt cx="8175625" cy="5684017"/>
          </a:xfrm>
        </p:grpSpPr>
        <p:sp>
          <p:nvSpPr>
            <p:cNvPr id="28" name="TextBox 28"/>
            <p:cNvSpPr txBox="1"/>
            <p:nvPr/>
          </p:nvSpPr>
          <p:spPr>
            <a:xfrm>
              <a:off x="0" y="1610492"/>
              <a:ext cx="8175625" cy="3057525"/>
            </a:xfrm>
            <a:prstGeom prst="rect">
              <a:avLst/>
            </a:prstGeom>
          </p:spPr>
          <p:txBody>
            <a:bodyPr lIns="0" tIns="0" rIns="0" bIns="0" rtlCol="0" anchor="t">
              <a:spAutoFit/>
            </a:bodyPr>
            <a:lstStyle/>
            <a:p>
              <a:pPr>
                <a:lnSpc>
                  <a:spcPts val="6000"/>
                </a:lnSpc>
              </a:pPr>
              <a:r>
                <a:rPr lang="en-US" sz="5000">
                  <a:solidFill>
                    <a:srgbClr val="090909"/>
                  </a:solidFill>
                  <a:latin typeface="Roboto Bold" panose="02000000000000000000"/>
                </a:rPr>
                <a:t>Thị trường đồ gỗ và thách thức trong thương mại điện tử</a:t>
              </a:r>
              <a:endParaRPr lang="en-US" sz="5000">
                <a:solidFill>
                  <a:srgbClr val="090909"/>
                </a:solidFill>
                <a:latin typeface="Roboto Bold" panose="02000000000000000000"/>
              </a:endParaRPr>
            </a:p>
          </p:txBody>
        </p:sp>
        <p:sp>
          <p:nvSpPr>
            <p:cNvPr id="29" name="Freeform 29"/>
            <p:cNvSpPr/>
            <p:nvPr/>
          </p:nvSpPr>
          <p:spPr>
            <a:xfrm>
              <a:off x="0" y="0"/>
              <a:ext cx="967672" cy="943041"/>
            </a:xfrm>
            <a:custGeom>
              <a:avLst/>
              <a:gdLst/>
              <a:ahLst/>
              <a:cxnLst/>
              <a:rect l="l" t="t" r="r" b="b"/>
              <a:pathLst>
                <a:path w="967672" h="943041">
                  <a:moveTo>
                    <a:pt x="0" y="0"/>
                  </a:moveTo>
                  <a:lnTo>
                    <a:pt x="967672" y="0"/>
                  </a:lnTo>
                  <a:lnTo>
                    <a:pt x="967672" y="943041"/>
                  </a:lnTo>
                  <a:lnTo>
                    <a:pt x="0" y="94304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grpSp>
        <p:nvGrpSpPr>
          <p:cNvPr id="30" name="Group 30"/>
          <p:cNvGrpSpPr/>
          <p:nvPr/>
        </p:nvGrpSpPr>
        <p:grpSpPr>
          <a:xfrm rot="0">
            <a:off x="10650141" y="1691649"/>
            <a:ext cx="6131719" cy="3404583"/>
            <a:chOff x="0" y="0"/>
            <a:chExt cx="8175625" cy="4539444"/>
          </a:xfrm>
        </p:grpSpPr>
        <p:sp>
          <p:nvSpPr>
            <p:cNvPr id="31" name="TextBox 31"/>
            <p:cNvSpPr txBox="1"/>
            <p:nvPr/>
          </p:nvSpPr>
          <p:spPr>
            <a:xfrm>
              <a:off x="0" y="1481919"/>
              <a:ext cx="8175625" cy="2041525"/>
            </a:xfrm>
            <a:prstGeom prst="rect">
              <a:avLst/>
            </a:prstGeom>
          </p:spPr>
          <p:txBody>
            <a:bodyPr lIns="0" tIns="0" rIns="0" bIns="0" rtlCol="0" anchor="t">
              <a:spAutoFit/>
            </a:bodyPr>
            <a:lstStyle/>
            <a:p>
              <a:pPr>
                <a:lnSpc>
                  <a:spcPts val="6000"/>
                </a:lnSpc>
              </a:pPr>
              <a:r>
                <a:rPr lang="en-US" sz="5000">
                  <a:solidFill>
                    <a:srgbClr val="FFFFFF"/>
                  </a:solidFill>
                  <a:latin typeface="Roboto Bold" panose="02000000000000000000"/>
                </a:rPr>
                <a:t>Thách thức của người bán đồ gỗ</a:t>
              </a:r>
              <a:endParaRPr lang="en-US" sz="5000">
                <a:solidFill>
                  <a:srgbClr val="FFFFFF"/>
                </a:solidFill>
                <a:latin typeface="Roboto Bold" panose="02000000000000000000"/>
              </a:endParaRPr>
            </a:p>
          </p:txBody>
        </p:sp>
        <p:sp>
          <p:nvSpPr>
            <p:cNvPr id="32" name="Freeform 32"/>
            <p:cNvSpPr/>
            <p:nvPr/>
          </p:nvSpPr>
          <p:spPr>
            <a:xfrm>
              <a:off x="0" y="0"/>
              <a:ext cx="1148608" cy="814467"/>
            </a:xfrm>
            <a:custGeom>
              <a:avLst/>
              <a:gdLst/>
              <a:ahLst/>
              <a:cxnLst/>
              <a:rect l="l" t="t" r="r" b="b"/>
              <a:pathLst>
                <a:path w="1148608" h="814467">
                  <a:moveTo>
                    <a:pt x="0" y="0"/>
                  </a:moveTo>
                  <a:lnTo>
                    <a:pt x="1148608" y="0"/>
                  </a:lnTo>
                  <a:lnTo>
                    <a:pt x="1148608" y="814467"/>
                  </a:lnTo>
                  <a:lnTo>
                    <a:pt x="0" y="814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34155" y="4752975"/>
            <a:ext cx="17153845" cy="0"/>
          </a:xfrm>
          <a:prstGeom prst="line">
            <a:avLst/>
          </a:prstGeom>
          <a:ln w="19050" cap="rnd">
            <a:solidFill>
              <a:srgbClr val="090909"/>
            </a:solidFill>
            <a:prstDash val="solid"/>
            <a:headEnd type="none" w="sm" len="sm"/>
            <a:tailEnd type="none" w="sm" len="sm"/>
          </a:ln>
        </p:spPr>
      </p:sp>
      <p:sp>
        <p:nvSpPr>
          <p:cNvPr id="3" name="TextBox 3"/>
          <p:cNvSpPr txBox="1"/>
          <p:nvPr/>
        </p:nvSpPr>
        <p:spPr>
          <a:xfrm>
            <a:off x="1028700" y="1009650"/>
            <a:ext cx="15597945" cy="933413"/>
          </a:xfrm>
          <a:prstGeom prst="rect">
            <a:avLst/>
          </a:prstGeom>
        </p:spPr>
        <p:txBody>
          <a:bodyPr lIns="0" tIns="0" rIns="0" bIns="0" rtlCol="0" anchor="t">
            <a:spAutoFit/>
          </a:bodyPr>
          <a:lstStyle/>
          <a:p>
            <a:pPr indent="0">
              <a:lnSpc>
                <a:spcPts val="7200"/>
              </a:lnSpc>
              <a:spcBef>
                <a:spcPct val="0"/>
              </a:spcBef>
            </a:pPr>
            <a:r>
              <a:rPr lang="en-US" sz="6000">
                <a:solidFill>
                  <a:srgbClr val="090909"/>
                </a:solidFill>
                <a:latin typeface="Roboto Bold" panose="02000000000000000000"/>
              </a:rPr>
              <a:t>Chương 2: Công cụ thực hiện</a:t>
            </a:r>
            <a:endParaRPr lang="en-US" sz="6000">
              <a:solidFill>
                <a:srgbClr val="090909"/>
              </a:solidFill>
              <a:latin typeface="Roboto Bold" panose="02000000000000000000"/>
            </a:endParaRPr>
          </a:p>
        </p:txBody>
      </p:sp>
      <p:grpSp>
        <p:nvGrpSpPr>
          <p:cNvPr id="4" name="Group 4"/>
          <p:cNvGrpSpPr/>
          <p:nvPr/>
        </p:nvGrpSpPr>
        <p:grpSpPr>
          <a:xfrm rot="0">
            <a:off x="1028700" y="4647520"/>
            <a:ext cx="210911" cy="210911"/>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6" name="TextBox 6"/>
          <p:cNvSpPr txBox="1"/>
          <p:nvPr/>
        </p:nvSpPr>
        <p:spPr>
          <a:xfrm>
            <a:off x="1028700" y="3599881"/>
            <a:ext cx="2345108" cy="476138"/>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2.1 ASP.NET</a:t>
            </a:r>
            <a:endParaRPr lang="en-US" sz="3000">
              <a:solidFill>
                <a:srgbClr val="090909"/>
              </a:solidFill>
              <a:latin typeface="Roboto Bold" panose="02000000000000000000"/>
            </a:endParaRPr>
          </a:p>
        </p:txBody>
      </p:sp>
      <p:grpSp>
        <p:nvGrpSpPr>
          <p:cNvPr id="7" name="Group 7"/>
          <p:cNvGrpSpPr/>
          <p:nvPr/>
        </p:nvGrpSpPr>
        <p:grpSpPr>
          <a:xfrm rot="0">
            <a:off x="1028700" y="5489461"/>
            <a:ext cx="2345108" cy="4576377"/>
            <a:chOff x="0" y="-47625"/>
            <a:chExt cx="3126811" cy="6101836"/>
          </a:xfrm>
        </p:grpSpPr>
        <p:sp>
          <p:nvSpPr>
            <p:cNvPr id="8" name="TextBox 8"/>
            <p:cNvSpPr txBox="1"/>
            <p:nvPr/>
          </p:nvSpPr>
          <p:spPr>
            <a:xfrm>
              <a:off x="0" y="5594994"/>
              <a:ext cx="3126811" cy="459217"/>
            </a:xfrm>
            <a:prstGeom prst="rect">
              <a:avLst/>
            </a:prstGeom>
          </p:spPr>
          <p:txBody>
            <a:bodyPr lIns="0" tIns="0" rIns="0" bIns="0" rtlCol="0" anchor="t">
              <a:spAutoFit/>
            </a:bodyPr>
            <a:lstStyle/>
            <a:p>
              <a:pPr marL="0" lvl="1" indent="0" algn="l">
                <a:lnSpc>
                  <a:spcPts val="2800"/>
                </a:lnSpc>
                <a:spcBef>
                  <a:spcPct val="0"/>
                </a:spcBef>
              </a:pPr>
            </a:p>
          </p:txBody>
        </p:sp>
        <p:sp>
          <p:nvSpPr>
            <p:cNvPr id="9" name="TextBox 9"/>
            <p:cNvSpPr txBox="1"/>
            <p:nvPr/>
          </p:nvSpPr>
          <p:spPr>
            <a:xfrm>
              <a:off x="0" y="-47625"/>
              <a:ext cx="3126811" cy="454660"/>
            </a:xfrm>
            <a:prstGeom prst="rect">
              <a:avLst/>
            </a:prstGeom>
          </p:spPr>
          <p:txBody>
            <a:bodyPr lIns="0" tIns="0" rIns="0" bIns="0" rtlCol="0" anchor="t">
              <a:spAutoFit/>
            </a:bodyPr>
            <a:lstStyle/>
            <a:p>
              <a:pPr algn="l">
                <a:lnSpc>
                  <a:spcPts val="2660"/>
                </a:lnSpc>
                <a:spcBef>
                  <a:spcPct val="0"/>
                </a:spcBef>
              </a:pPr>
            </a:p>
          </p:txBody>
        </p:sp>
      </p:grpSp>
      <p:grpSp>
        <p:nvGrpSpPr>
          <p:cNvPr id="10" name="Group 10"/>
          <p:cNvGrpSpPr/>
          <p:nvPr/>
        </p:nvGrpSpPr>
        <p:grpSpPr>
          <a:xfrm rot="0">
            <a:off x="4500073" y="4647520"/>
            <a:ext cx="210911" cy="210911"/>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2" name="TextBox 12"/>
          <p:cNvSpPr txBox="1"/>
          <p:nvPr/>
        </p:nvSpPr>
        <p:spPr>
          <a:xfrm>
            <a:off x="4500073" y="3599881"/>
            <a:ext cx="2345108" cy="476138"/>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2.2 C#</a:t>
            </a:r>
            <a:endParaRPr lang="en-US" sz="3000">
              <a:solidFill>
                <a:srgbClr val="090909"/>
              </a:solidFill>
              <a:latin typeface="Roboto Bold" panose="02000000000000000000"/>
            </a:endParaRPr>
          </a:p>
        </p:txBody>
      </p:sp>
      <p:grpSp>
        <p:nvGrpSpPr>
          <p:cNvPr id="13" name="Group 13"/>
          <p:cNvGrpSpPr/>
          <p:nvPr/>
        </p:nvGrpSpPr>
        <p:grpSpPr>
          <a:xfrm rot="0">
            <a:off x="4500073" y="5489461"/>
            <a:ext cx="2345108" cy="5243128"/>
            <a:chOff x="0" y="-47625"/>
            <a:chExt cx="3126811" cy="6990837"/>
          </a:xfrm>
        </p:grpSpPr>
        <p:sp>
          <p:nvSpPr>
            <p:cNvPr id="14" name="TextBox 14"/>
            <p:cNvSpPr txBox="1"/>
            <p:nvPr/>
          </p:nvSpPr>
          <p:spPr>
            <a:xfrm>
              <a:off x="0" y="6483995"/>
              <a:ext cx="3126811" cy="459217"/>
            </a:xfrm>
            <a:prstGeom prst="rect">
              <a:avLst/>
            </a:prstGeom>
          </p:spPr>
          <p:txBody>
            <a:bodyPr lIns="0" tIns="0" rIns="0" bIns="0" rtlCol="0" anchor="t">
              <a:spAutoFit/>
            </a:bodyPr>
            <a:lstStyle/>
            <a:p>
              <a:pPr marL="0" lvl="1" indent="0" algn="l">
                <a:lnSpc>
                  <a:spcPts val="2800"/>
                </a:lnSpc>
                <a:spcBef>
                  <a:spcPct val="0"/>
                </a:spcBef>
              </a:pPr>
            </a:p>
          </p:txBody>
        </p:sp>
        <p:sp>
          <p:nvSpPr>
            <p:cNvPr id="15" name="TextBox 15"/>
            <p:cNvSpPr txBox="1"/>
            <p:nvPr/>
          </p:nvSpPr>
          <p:spPr>
            <a:xfrm>
              <a:off x="0" y="-47625"/>
              <a:ext cx="3126811" cy="454660"/>
            </a:xfrm>
            <a:prstGeom prst="rect">
              <a:avLst/>
            </a:prstGeom>
          </p:spPr>
          <p:txBody>
            <a:bodyPr lIns="0" tIns="0" rIns="0" bIns="0" rtlCol="0" anchor="t">
              <a:spAutoFit/>
            </a:bodyPr>
            <a:lstStyle/>
            <a:p>
              <a:pPr>
                <a:lnSpc>
                  <a:spcPts val="2660"/>
                </a:lnSpc>
              </a:pPr>
            </a:p>
          </p:txBody>
        </p:sp>
      </p:grpSp>
      <p:grpSp>
        <p:nvGrpSpPr>
          <p:cNvPr id="16" name="Group 16"/>
          <p:cNvGrpSpPr/>
          <p:nvPr/>
        </p:nvGrpSpPr>
        <p:grpSpPr>
          <a:xfrm rot="0">
            <a:off x="7971446" y="4647520"/>
            <a:ext cx="210911" cy="210911"/>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18" name="TextBox 18"/>
          <p:cNvSpPr txBox="1"/>
          <p:nvPr/>
        </p:nvSpPr>
        <p:spPr>
          <a:xfrm>
            <a:off x="7969131" y="3599881"/>
            <a:ext cx="2345108" cy="476138"/>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2.3 SqlServer</a:t>
            </a:r>
            <a:endParaRPr lang="en-US" sz="3000">
              <a:solidFill>
                <a:srgbClr val="090909"/>
              </a:solidFill>
              <a:latin typeface="Roboto Bold" panose="02000000000000000000"/>
            </a:endParaRPr>
          </a:p>
        </p:txBody>
      </p:sp>
      <p:grpSp>
        <p:nvGrpSpPr>
          <p:cNvPr id="19" name="Group 19"/>
          <p:cNvGrpSpPr/>
          <p:nvPr/>
        </p:nvGrpSpPr>
        <p:grpSpPr>
          <a:xfrm rot="0">
            <a:off x="7971446" y="5489461"/>
            <a:ext cx="2345108" cy="5243127"/>
            <a:chOff x="0" y="-47625"/>
            <a:chExt cx="3126811" cy="6990836"/>
          </a:xfrm>
        </p:grpSpPr>
        <p:sp>
          <p:nvSpPr>
            <p:cNvPr id="20" name="TextBox 20"/>
            <p:cNvSpPr txBox="1"/>
            <p:nvPr/>
          </p:nvSpPr>
          <p:spPr>
            <a:xfrm>
              <a:off x="0" y="6483994"/>
              <a:ext cx="3126811" cy="459217"/>
            </a:xfrm>
            <a:prstGeom prst="rect">
              <a:avLst/>
            </a:prstGeom>
          </p:spPr>
          <p:txBody>
            <a:bodyPr lIns="0" tIns="0" rIns="0" bIns="0" rtlCol="0" anchor="t">
              <a:spAutoFit/>
            </a:bodyPr>
            <a:lstStyle/>
            <a:p>
              <a:pPr marL="0" lvl="1" indent="0" algn="l">
                <a:lnSpc>
                  <a:spcPts val="2800"/>
                </a:lnSpc>
                <a:spcBef>
                  <a:spcPct val="0"/>
                </a:spcBef>
              </a:pPr>
            </a:p>
          </p:txBody>
        </p:sp>
        <p:sp>
          <p:nvSpPr>
            <p:cNvPr id="21" name="TextBox 21"/>
            <p:cNvSpPr txBox="1"/>
            <p:nvPr/>
          </p:nvSpPr>
          <p:spPr>
            <a:xfrm>
              <a:off x="0" y="-47625"/>
              <a:ext cx="3126811" cy="454660"/>
            </a:xfrm>
            <a:prstGeom prst="rect">
              <a:avLst/>
            </a:prstGeom>
          </p:spPr>
          <p:txBody>
            <a:bodyPr lIns="0" tIns="0" rIns="0" bIns="0" rtlCol="0" anchor="t">
              <a:spAutoFit/>
            </a:bodyPr>
            <a:lstStyle/>
            <a:p>
              <a:pPr marL="0" lvl="1" indent="0" algn="l">
                <a:lnSpc>
                  <a:spcPts val="2660"/>
                </a:lnSpc>
                <a:spcBef>
                  <a:spcPct val="0"/>
                </a:spcBef>
              </a:pPr>
            </a:p>
          </p:txBody>
        </p:sp>
      </p:grpSp>
      <p:grpSp>
        <p:nvGrpSpPr>
          <p:cNvPr id="22" name="Group 22"/>
          <p:cNvGrpSpPr/>
          <p:nvPr/>
        </p:nvGrpSpPr>
        <p:grpSpPr>
          <a:xfrm rot="0">
            <a:off x="11442819" y="4647520"/>
            <a:ext cx="210911" cy="21091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24" name="TextBox 24"/>
          <p:cNvSpPr txBox="1"/>
          <p:nvPr/>
        </p:nvSpPr>
        <p:spPr>
          <a:xfrm>
            <a:off x="11548274" y="3599881"/>
            <a:ext cx="2345108" cy="461645"/>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2.4 Boostrap</a:t>
            </a:r>
            <a:endParaRPr lang="en-US" sz="3000">
              <a:solidFill>
                <a:srgbClr val="090909"/>
              </a:solidFill>
              <a:latin typeface="Roboto Bold" panose="02000000000000000000"/>
            </a:endParaRPr>
          </a:p>
        </p:txBody>
      </p:sp>
      <p:grpSp>
        <p:nvGrpSpPr>
          <p:cNvPr id="25" name="Group 25"/>
          <p:cNvGrpSpPr/>
          <p:nvPr/>
        </p:nvGrpSpPr>
        <p:grpSpPr>
          <a:xfrm rot="0">
            <a:off x="11442819" y="5489461"/>
            <a:ext cx="2345108" cy="1894137"/>
            <a:chOff x="0" y="-47625"/>
            <a:chExt cx="3126811" cy="2525516"/>
          </a:xfrm>
        </p:grpSpPr>
        <p:sp>
          <p:nvSpPr>
            <p:cNvPr id="26" name="TextBox 26"/>
            <p:cNvSpPr txBox="1"/>
            <p:nvPr/>
          </p:nvSpPr>
          <p:spPr>
            <a:xfrm>
              <a:off x="0" y="2018674"/>
              <a:ext cx="3126811" cy="459217"/>
            </a:xfrm>
            <a:prstGeom prst="rect">
              <a:avLst/>
            </a:prstGeom>
          </p:spPr>
          <p:txBody>
            <a:bodyPr lIns="0" tIns="0" rIns="0" bIns="0" rtlCol="0" anchor="t">
              <a:spAutoFit/>
            </a:bodyPr>
            <a:lstStyle/>
            <a:p>
              <a:pPr marL="0" lvl="1" indent="0" algn="l">
                <a:lnSpc>
                  <a:spcPts val="2800"/>
                </a:lnSpc>
                <a:spcBef>
                  <a:spcPct val="0"/>
                </a:spcBef>
              </a:pPr>
            </a:p>
          </p:txBody>
        </p:sp>
        <p:sp>
          <p:nvSpPr>
            <p:cNvPr id="27" name="TextBox 27"/>
            <p:cNvSpPr txBox="1"/>
            <p:nvPr/>
          </p:nvSpPr>
          <p:spPr>
            <a:xfrm>
              <a:off x="0" y="-47625"/>
              <a:ext cx="3126811" cy="454660"/>
            </a:xfrm>
            <a:prstGeom prst="rect">
              <a:avLst/>
            </a:prstGeom>
          </p:spPr>
          <p:txBody>
            <a:bodyPr lIns="0" tIns="0" rIns="0" bIns="0" rtlCol="0" anchor="t">
              <a:spAutoFit/>
            </a:bodyPr>
            <a:lstStyle/>
            <a:p>
              <a:pPr algn="l">
                <a:lnSpc>
                  <a:spcPts val="2660"/>
                </a:lnSpc>
                <a:spcBef>
                  <a:spcPct val="0"/>
                </a:spcBef>
              </a:pPr>
            </a:p>
          </p:txBody>
        </p:sp>
      </p:grpSp>
      <p:grpSp>
        <p:nvGrpSpPr>
          <p:cNvPr id="28" name="Group 28"/>
          <p:cNvGrpSpPr/>
          <p:nvPr/>
        </p:nvGrpSpPr>
        <p:grpSpPr>
          <a:xfrm rot="0">
            <a:off x="14914192" y="4647520"/>
            <a:ext cx="210911" cy="210911"/>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BE40"/>
            </a:solidFill>
          </p:spPr>
        </p:sp>
      </p:grpSp>
      <p:sp>
        <p:nvSpPr>
          <p:cNvPr id="30" name="TextBox 30"/>
          <p:cNvSpPr txBox="1"/>
          <p:nvPr/>
        </p:nvSpPr>
        <p:spPr>
          <a:xfrm>
            <a:off x="14914192" y="3599881"/>
            <a:ext cx="2345108" cy="476138"/>
          </a:xfrm>
          <a:prstGeom prst="rect">
            <a:avLst/>
          </a:prstGeom>
        </p:spPr>
        <p:txBody>
          <a:bodyPr lIns="0" tIns="0" rIns="0" bIns="0" rtlCol="0" anchor="t">
            <a:spAutoFit/>
          </a:bodyPr>
          <a:lstStyle/>
          <a:p>
            <a:pPr>
              <a:lnSpc>
                <a:spcPts val="3600"/>
              </a:lnSpc>
            </a:pPr>
            <a:r>
              <a:rPr lang="en-US" sz="3000">
                <a:solidFill>
                  <a:srgbClr val="090909"/>
                </a:solidFill>
                <a:latin typeface="Roboto Bold" panose="02000000000000000000"/>
              </a:rPr>
              <a:t>2.5 Github</a:t>
            </a:r>
            <a:endParaRPr lang="en-US" sz="3000">
              <a:solidFill>
                <a:srgbClr val="090909"/>
              </a:solidFill>
              <a:latin typeface="Roboto Bold" panose="02000000000000000000"/>
            </a:endParaRPr>
          </a:p>
        </p:txBody>
      </p:sp>
      <p:grpSp>
        <p:nvGrpSpPr>
          <p:cNvPr id="31" name="Group 31"/>
          <p:cNvGrpSpPr/>
          <p:nvPr/>
        </p:nvGrpSpPr>
        <p:grpSpPr>
          <a:xfrm rot="0">
            <a:off x="14914192" y="5489461"/>
            <a:ext cx="2345108" cy="3471515"/>
            <a:chOff x="0" y="-47625"/>
            <a:chExt cx="3126811" cy="4628686"/>
          </a:xfrm>
        </p:grpSpPr>
        <p:sp>
          <p:nvSpPr>
            <p:cNvPr id="32" name="TextBox 32"/>
            <p:cNvSpPr txBox="1"/>
            <p:nvPr/>
          </p:nvSpPr>
          <p:spPr>
            <a:xfrm>
              <a:off x="0" y="4121844"/>
              <a:ext cx="3126811" cy="459217"/>
            </a:xfrm>
            <a:prstGeom prst="rect">
              <a:avLst/>
            </a:prstGeom>
          </p:spPr>
          <p:txBody>
            <a:bodyPr lIns="0" tIns="0" rIns="0" bIns="0" rtlCol="0" anchor="t">
              <a:spAutoFit/>
            </a:bodyPr>
            <a:lstStyle/>
            <a:p>
              <a:pPr marL="0" lvl="1" indent="0" algn="l">
                <a:lnSpc>
                  <a:spcPts val="2800"/>
                </a:lnSpc>
                <a:spcBef>
                  <a:spcPct val="0"/>
                </a:spcBef>
              </a:pPr>
            </a:p>
          </p:txBody>
        </p:sp>
        <p:sp>
          <p:nvSpPr>
            <p:cNvPr id="33" name="TextBox 33"/>
            <p:cNvSpPr txBox="1"/>
            <p:nvPr/>
          </p:nvSpPr>
          <p:spPr>
            <a:xfrm>
              <a:off x="0" y="-47625"/>
              <a:ext cx="3126811" cy="454660"/>
            </a:xfrm>
            <a:prstGeom prst="rect">
              <a:avLst/>
            </a:prstGeom>
          </p:spPr>
          <p:txBody>
            <a:bodyPr lIns="0" tIns="0" rIns="0" bIns="0" rtlCol="0" anchor="t">
              <a:spAutoFit/>
            </a:bodyPr>
            <a:lstStyle/>
            <a:p>
              <a:pPr marL="0" lvl="1" indent="0" algn="l">
                <a:lnSpc>
                  <a:spcPts val="2660"/>
                </a:lnSpc>
                <a:spcBef>
                  <a:spcPct val="0"/>
                </a:spcBef>
              </a:pPr>
              <a:endParaRPr lang="en-US" sz="1900">
                <a:solidFill>
                  <a:srgbClr val="090909"/>
                </a:solidFill>
                <a:latin typeface="Roboto" panose="02000000000000000000"/>
              </a:endParaRPr>
            </a:p>
          </p:txBody>
        </p:sp>
      </p:grpSp>
      <p:pic>
        <p:nvPicPr>
          <p:cNvPr id="101" name="Picture 100"/>
          <p:cNvPicPr/>
          <p:nvPr/>
        </p:nvPicPr>
        <p:blipFill>
          <a:blip r:embed="rId1"/>
          <a:stretch>
            <a:fillRect/>
          </a:stretch>
        </p:blipFill>
        <p:spPr>
          <a:xfrm>
            <a:off x="762000" y="5484495"/>
            <a:ext cx="2857500" cy="2076450"/>
          </a:xfrm>
          <a:prstGeom prst="rect">
            <a:avLst/>
          </a:prstGeom>
          <a:noFill/>
          <a:ln w="9525">
            <a:noFill/>
          </a:ln>
        </p:spPr>
      </p:pic>
      <p:pic>
        <p:nvPicPr>
          <p:cNvPr id="102" name="Picture 101"/>
          <p:cNvPicPr/>
          <p:nvPr/>
        </p:nvPicPr>
        <p:blipFill>
          <a:blip r:embed="rId2">
            <a:extLst>
              <a:ext uri="{96DAC541-7B7A-43D3-8B79-37D633B846F1}">
                <asvg:svgBlip xmlns:asvg="http://schemas.microsoft.com/office/drawing/2016/SVG/main" r:embed="rId3"/>
              </a:ext>
            </a:extLst>
          </a:blip>
          <a:stretch>
            <a:fillRect/>
          </a:stretch>
        </p:blipFill>
        <p:spPr>
          <a:xfrm>
            <a:off x="4100830" y="5295900"/>
            <a:ext cx="3143250" cy="2387600"/>
          </a:xfrm>
          <a:prstGeom prst="rect">
            <a:avLst/>
          </a:prstGeom>
          <a:noFill/>
        </p:spPr>
      </p:pic>
      <p:pic>
        <p:nvPicPr>
          <p:cNvPr id="103" name="Picture 102"/>
          <p:cNvPicPr/>
          <p:nvPr/>
        </p:nvPicPr>
        <p:blipFill>
          <a:blip r:embed="rId4"/>
          <a:stretch>
            <a:fillRect/>
          </a:stretch>
        </p:blipFill>
        <p:spPr>
          <a:xfrm>
            <a:off x="7397115" y="5295900"/>
            <a:ext cx="3893185" cy="2419350"/>
          </a:xfrm>
          <a:prstGeom prst="rect">
            <a:avLst/>
          </a:prstGeom>
          <a:noFill/>
          <a:ln w="9525">
            <a:noFill/>
          </a:ln>
        </p:spPr>
      </p:pic>
      <p:pic>
        <p:nvPicPr>
          <p:cNvPr id="104" name="Picture 103"/>
          <p:cNvPicPr/>
          <p:nvPr/>
        </p:nvPicPr>
        <p:blipFill>
          <a:blip r:embed="rId5"/>
          <a:stretch>
            <a:fillRect/>
          </a:stretch>
        </p:blipFill>
        <p:spPr>
          <a:xfrm>
            <a:off x="11734800" y="5524500"/>
            <a:ext cx="2066290" cy="2071370"/>
          </a:xfrm>
          <a:prstGeom prst="rect">
            <a:avLst/>
          </a:prstGeom>
          <a:noFill/>
          <a:ln w="9525">
            <a:noFill/>
          </a:ln>
        </p:spPr>
      </p:pic>
      <p:pic>
        <p:nvPicPr>
          <p:cNvPr id="105" name="Picture 104"/>
          <p:cNvPicPr/>
          <p:nvPr/>
        </p:nvPicPr>
        <p:blipFill>
          <a:blip r:embed="rId6"/>
          <a:stretch>
            <a:fillRect/>
          </a:stretch>
        </p:blipFill>
        <p:spPr>
          <a:xfrm>
            <a:off x="14630400" y="5535930"/>
            <a:ext cx="3037205" cy="205994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E40"/>
        </a:solidFill>
        <a:effectLst/>
      </p:bgPr>
    </p:bg>
    <p:spTree>
      <p:nvGrpSpPr>
        <p:cNvPr id="1" name=""/>
        <p:cNvGrpSpPr/>
        <p:nvPr/>
      </p:nvGrpSpPr>
      <p:grpSpPr>
        <a:xfrm>
          <a:off x="0" y="0"/>
          <a:ext cx="0" cy="0"/>
          <a:chOff x="0" y="0"/>
          <a:chExt cx="0" cy="0"/>
        </a:xfrm>
      </p:grpSpPr>
      <p:sp>
        <p:nvSpPr>
          <p:cNvPr id="2" name="Freeform 2"/>
          <p:cNvSpPr/>
          <p:nvPr/>
        </p:nvSpPr>
        <p:spPr>
          <a:xfrm>
            <a:off x="0" y="0"/>
            <a:ext cx="8761672" cy="10287000"/>
          </a:xfrm>
          <a:custGeom>
            <a:avLst/>
            <a:gdLst/>
            <a:ahLst/>
            <a:cxnLst/>
            <a:rect l="l" t="t" r="r" b="b"/>
            <a:pathLst>
              <a:path w="8761672" h="10287000">
                <a:moveTo>
                  <a:pt x="0" y="0"/>
                </a:moveTo>
                <a:lnTo>
                  <a:pt x="8761672" y="0"/>
                </a:lnTo>
                <a:lnTo>
                  <a:pt x="8761672" y="10287000"/>
                </a:lnTo>
                <a:lnTo>
                  <a:pt x="0" y="10287000"/>
                </a:lnTo>
                <a:lnTo>
                  <a:pt x="0" y="0"/>
                </a:lnTo>
                <a:close/>
              </a:path>
            </a:pathLst>
          </a:custGeom>
          <a:blipFill>
            <a:blip r:embed="rId1"/>
            <a:stretch>
              <a:fillRect t="-13879" b="-13879"/>
            </a:stretch>
          </a:blipFill>
        </p:spPr>
      </p:sp>
      <p:sp>
        <p:nvSpPr>
          <p:cNvPr id="3" name="TextBox 3"/>
          <p:cNvSpPr txBox="1"/>
          <p:nvPr/>
        </p:nvSpPr>
        <p:spPr>
          <a:xfrm>
            <a:off x="10376228" y="4086225"/>
            <a:ext cx="6883072" cy="2105025"/>
          </a:xfrm>
          <a:prstGeom prst="rect">
            <a:avLst/>
          </a:prstGeom>
        </p:spPr>
        <p:txBody>
          <a:bodyPr lIns="0" tIns="0" rIns="0" bIns="0" rtlCol="0" anchor="t">
            <a:spAutoFit/>
          </a:bodyPr>
          <a:lstStyle/>
          <a:p>
            <a:pPr>
              <a:lnSpc>
                <a:spcPts val="8280"/>
              </a:lnSpc>
            </a:pPr>
            <a:r>
              <a:rPr lang="en-US" sz="6900">
                <a:solidFill>
                  <a:srgbClr val="090909"/>
                </a:solidFill>
                <a:latin typeface="Roboto Bold" panose="02000000000000000000"/>
              </a:rPr>
              <a:t>Chương 3: Kết quả chương trình</a:t>
            </a:r>
            <a:endParaRPr lang="en-US" sz="6900">
              <a:solidFill>
                <a:srgbClr val="090909"/>
              </a:solidFill>
              <a:latin typeface="Roboto Bold" panose="020000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04800" y="114300"/>
            <a:ext cx="17558385" cy="8094980"/>
          </a:xfrm>
          <a:prstGeom prst="rect">
            <a:avLst/>
          </a:prstGeom>
        </p:spPr>
      </p:pic>
      <p:sp>
        <p:nvSpPr>
          <p:cNvPr id="3" name="Text Box 2"/>
          <p:cNvSpPr txBox="1"/>
          <p:nvPr/>
        </p:nvSpPr>
        <p:spPr>
          <a:xfrm>
            <a:off x="3216910" y="8884920"/>
            <a:ext cx="12175490" cy="368300"/>
          </a:xfrm>
          <a:prstGeom prst="rect">
            <a:avLst/>
          </a:prstGeom>
          <a:noFill/>
        </p:spPr>
        <p:txBody>
          <a:bodyPr wrap="square" rtlCol="0">
            <a:spAutoFit/>
          </a:bodyPr>
          <a:p>
            <a:pPr algn="ctr"/>
            <a:r>
              <a:rPr lang="en-US"/>
              <a:t>Hình 3.1 Giao diện danh sách sản phẩm</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227070" y="3638550"/>
            <a:ext cx="11833860" cy="3009900"/>
          </a:xfrm>
          <a:prstGeom prst="rect">
            <a:avLst/>
          </a:prstGeom>
        </p:spPr>
      </p:pic>
      <p:sp>
        <p:nvSpPr>
          <p:cNvPr id="3" name="Text Box 2"/>
          <p:cNvSpPr txBox="1"/>
          <p:nvPr/>
        </p:nvSpPr>
        <p:spPr>
          <a:xfrm>
            <a:off x="5105400" y="6972300"/>
            <a:ext cx="7691755" cy="368300"/>
          </a:xfrm>
          <a:prstGeom prst="rect">
            <a:avLst/>
          </a:prstGeom>
          <a:noFill/>
        </p:spPr>
        <p:txBody>
          <a:bodyPr wrap="square" rtlCol="0">
            <a:spAutoFit/>
          </a:bodyPr>
          <a:p>
            <a:pPr algn="ctr"/>
            <a:r>
              <a:rPr lang="en-US"/>
              <a:t>Hình 3.2 Giao diện giỏ hàng</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7200900" y="2724150"/>
            <a:ext cx="3886200" cy="4838700"/>
          </a:xfrm>
          <a:prstGeom prst="rect">
            <a:avLst/>
          </a:prstGeom>
        </p:spPr>
      </p:pic>
      <p:sp>
        <p:nvSpPr>
          <p:cNvPr id="3" name="Text Box 2"/>
          <p:cNvSpPr txBox="1"/>
          <p:nvPr/>
        </p:nvSpPr>
        <p:spPr>
          <a:xfrm>
            <a:off x="5730240" y="7893050"/>
            <a:ext cx="7833360" cy="368300"/>
          </a:xfrm>
          <a:prstGeom prst="rect">
            <a:avLst/>
          </a:prstGeom>
          <a:noFill/>
        </p:spPr>
        <p:txBody>
          <a:bodyPr wrap="square" rtlCol="0">
            <a:spAutoFit/>
          </a:bodyPr>
          <a:p>
            <a:pPr algn="ctr"/>
            <a:r>
              <a:rPr lang="en-US"/>
              <a:t>Hình 3.3 Giao diện đăng nhập admin</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1546</Words>
  <Application>WPS Presentation</Application>
  <PresentationFormat>On-screen Show (4:3)</PresentationFormat>
  <Paragraphs>91</Paragraphs>
  <Slides>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vt:i4>
      </vt:variant>
    </vt:vector>
  </HeadingPairs>
  <TitlesOfParts>
    <vt:vector size="22" baseType="lpstr">
      <vt:lpstr>Arial</vt:lpstr>
      <vt:lpstr>SimSun</vt:lpstr>
      <vt:lpstr>Wingdings</vt:lpstr>
      <vt:lpstr>Roboto</vt:lpstr>
      <vt:lpstr>Roboto Bold</vt:lpstr>
      <vt:lpstr>Microsoft YaHei</vt:lpstr>
      <vt:lpstr>Arial Unicode MS</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Vàng Đậm Đơn giản Công nghệ Kỹ thuật số trong Giáo dục Bản thuyết trình Công nghệ</dc:title>
  <dc:creator/>
  <cp:lastModifiedBy>Dam Quoc Dan</cp:lastModifiedBy>
  <cp:revision>3</cp:revision>
  <dcterms:created xsi:type="dcterms:W3CDTF">2006-08-16T00:00:00Z</dcterms:created>
  <dcterms:modified xsi:type="dcterms:W3CDTF">2023-10-31T08:24:18Z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FD428098AE7F4B37B3D1AD10AB9FE411_13</vt:lpwstr>
  </property>
  <property fmtid="{D5CDD505-2E9C-101B-9397-08002B2CF9AE}" pid="3" name="KSOProductBuildVer">
    <vt:lpwstr>1033-12.2.0.13266</vt:lpwstr>
  </property>
</Properties>
</file>